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mp4" ContentType="video/unknown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87" r:id="rId1"/>
    <p:sldMasterId id="2147483704" r:id="rId2"/>
  </p:sldMasterIdLst>
  <p:notesMasterIdLst>
    <p:notesMasterId r:id="rId74"/>
  </p:notesMasterIdLst>
  <p:handoutMasterIdLst>
    <p:handoutMasterId r:id="rId75"/>
  </p:handoutMasterIdLst>
  <p:sldIdLst>
    <p:sldId id="552" r:id="rId3"/>
    <p:sldId id="486" r:id="rId4"/>
    <p:sldId id="518" r:id="rId5"/>
    <p:sldId id="512" r:id="rId6"/>
    <p:sldId id="514" r:id="rId7"/>
    <p:sldId id="520" r:id="rId8"/>
    <p:sldId id="515" r:id="rId9"/>
    <p:sldId id="522" r:id="rId10"/>
    <p:sldId id="516" r:id="rId11"/>
    <p:sldId id="517" r:id="rId12"/>
    <p:sldId id="523" r:id="rId13"/>
    <p:sldId id="524" r:id="rId14"/>
    <p:sldId id="525" r:id="rId15"/>
    <p:sldId id="526" r:id="rId16"/>
    <p:sldId id="487" r:id="rId17"/>
    <p:sldId id="488" r:id="rId18"/>
    <p:sldId id="489" r:id="rId19"/>
    <p:sldId id="490" r:id="rId20"/>
    <p:sldId id="491" r:id="rId21"/>
    <p:sldId id="492" r:id="rId22"/>
    <p:sldId id="493" r:id="rId23"/>
    <p:sldId id="494" r:id="rId24"/>
    <p:sldId id="495" r:id="rId25"/>
    <p:sldId id="496" r:id="rId26"/>
    <p:sldId id="497" r:id="rId27"/>
    <p:sldId id="498" r:id="rId28"/>
    <p:sldId id="499" r:id="rId29"/>
    <p:sldId id="500" r:id="rId30"/>
    <p:sldId id="501" r:id="rId31"/>
    <p:sldId id="502" r:id="rId32"/>
    <p:sldId id="503" r:id="rId33"/>
    <p:sldId id="504" r:id="rId34"/>
    <p:sldId id="505" r:id="rId35"/>
    <p:sldId id="506" r:id="rId36"/>
    <p:sldId id="507" r:id="rId37"/>
    <p:sldId id="508" r:id="rId38"/>
    <p:sldId id="509" r:id="rId39"/>
    <p:sldId id="510" r:id="rId40"/>
    <p:sldId id="511" r:id="rId41"/>
    <p:sldId id="536" r:id="rId42"/>
    <p:sldId id="462" r:id="rId43"/>
    <p:sldId id="463" r:id="rId44"/>
    <p:sldId id="535" r:id="rId45"/>
    <p:sldId id="464" r:id="rId46"/>
    <p:sldId id="465" r:id="rId47"/>
    <p:sldId id="466" r:id="rId48"/>
    <p:sldId id="467" r:id="rId49"/>
    <p:sldId id="469" r:id="rId50"/>
    <p:sldId id="533" r:id="rId51"/>
    <p:sldId id="527" r:id="rId52"/>
    <p:sldId id="528" r:id="rId53"/>
    <p:sldId id="540" r:id="rId54"/>
    <p:sldId id="529" r:id="rId55"/>
    <p:sldId id="538" r:id="rId56"/>
    <p:sldId id="531" r:id="rId57"/>
    <p:sldId id="541" r:id="rId58"/>
    <p:sldId id="537" r:id="rId59"/>
    <p:sldId id="546" r:id="rId60"/>
    <p:sldId id="547" r:id="rId61"/>
    <p:sldId id="548" r:id="rId62"/>
    <p:sldId id="543" r:id="rId63"/>
    <p:sldId id="545" r:id="rId64"/>
    <p:sldId id="542" r:id="rId65"/>
    <p:sldId id="480" r:id="rId66"/>
    <p:sldId id="481" r:id="rId67"/>
    <p:sldId id="549" r:id="rId68"/>
    <p:sldId id="482" r:id="rId69"/>
    <p:sldId id="483" r:id="rId70"/>
    <p:sldId id="484" r:id="rId71"/>
    <p:sldId id="550" r:id="rId72"/>
    <p:sldId id="403" r:id="rId7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iliang" initials="S" lastIdx="18" clrIdx="0"/>
  <p:cmAuthor id="1" name="dell" initials="d" lastIdx="1" clrIdx="1"/>
  <p:cmAuthor id="2" name="Zero" initials="Zero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C8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61" autoAdjust="0"/>
    <p:restoredTop sz="89160" autoAdjust="0"/>
  </p:normalViewPr>
  <p:slideViewPr>
    <p:cSldViewPr>
      <p:cViewPr>
        <p:scale>
          <a:sx n="124" d="100"/>
          <a:sy n="124" d="100"/>
        </p:scale>
        <p:origin x="-1254" y="-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102" y="40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1920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commentAuthors" Target="commentAuthor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notesMaster" Target="notesMasters/notesMaster1.xml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C112CD-3E7B-492A-9FF2-DEC5FFB96966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BB2F0BDD-C524-45A9-9508-B7DDDDDDDB1F}">
      <dgm:prSet phldrT="[文字]" custT="1"/>
      <dgm:spPr/>
      <dgm:t>
        <a:bodyPr/>
        <a:lstStyle/>
        <a:p>
          <a:r>
            <a:rPr lang="en-US" altLang="zh-TW" sz="4400" dirty="0">
              <a:latin typeface="Times New Roman" panose="02020603050405020304" pitchFamily="18" charset="0"/>
              <a:cs typeface="Times New Roman" panose="02020603050405020304" pitchFamily="18" charset="0"/>
            </a:rPr>
            <a:t>Convolutional Neural Network (CNN)</a:t>
          </a:r>
          <a:endParaRPr lang="zh-TW" altLang="en-US" sz="4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C6AF3A5-2F48-4884-87D0-61989EA62B74}" type="parTrans" cxnId="{D2193BB7-7F00-49C8-8CD8-4C1F513AA3E5}">
      <dgm:prSet/>
      <dgm:spPr/>
      <dgm:t>
        <a:bodyPr/>
        <a:lstStyle/>
        <a:p>
          <a:endParaRPr lang="zh-TW" altLang="en-US" sz="4800"/>
        </a:p>
      </dgm:t>
    </dgm:pt>
    <dgm:pt modelId="{3A25E86D-3837-4AED-A98D-55EF61438213}" type="sibTrans" cxnId="{D2193BB7-7F00-49C8-8CD8-4C1F513AA3E5}">
      <dgm:prSet/>
      <dgm:spPr/>
      <dgm:t>
        <a:bodyPr/>
        <a:lstStyle/>
        <a:p>
          <a:endParaRPr lang="zh-TW" altLang="en-US" sz="4800"/>
        </a:p>
      </dgm:t>
    </dgm:pt>
    <dgm:pt modelId="{DED04251-808F-484B-B903-2928A17BF066}">
      <dgm:prSet phldrT="[文字]" custT="1"/>
      <dgm:spPr/>
      <dgm:t>
        <a:bodyPr/>
        <a:lstStyle/>
        <a:p>
          <a:r>
            <a:rPr lang="en-US" altLang="zh-TW" sz="4400" dirty="0">
              <a:latin typeface="Times New Roman" panose="02020603050405020304" pitchFamily="18" charset="0"/>
              <a:cs typeface="Times New Roman" panose="02020603050405020304" pitchFamily="18" charset="0"/>
            </a:rPr>
            <a:t>Recurrent Neural Network (RNN)</a:t>
          </a:r>
          <a:endParaRPr lang="zh-TW" altLang="en-US" sz="4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DA68D71-72C0-4BAB-9C7E-A7DF52A89747}" type="parTrans" cxnId="{F11BEA86-5372-49F2-8DAA-A445FD6C18AF}">
      <dgm:prSet/>
      <dgm:spPr/>
      <dgm:t>
        <a:bodyPr/>
        <a:lstStyle/>
        <a:p>
          <a:endParaRPr lang="zh-TW" altLang="en-US" sz="4800"/>
        </a:p>
      </dgm:t>
    </dgm:pt>
    <dgm:pt modelId="{990A2AA3-93E2-4113-A708-CE76C051E5DE}" type="sibTrans" cxnId="{F11BEA86-5372-49F2-8DAA-A445FD6C18AF}">
      <dgm:prSet/>
      <dgm:spPr/>
      <dgm:t>
        <a:bodyPr/>
        <a:lstStyle/>
        <a:p>
          <a:endParaRPr lang="zh-TW" altLang="en-US" sz="4800"/>
        </a:p>
      </dgm:t>
    </dgm:pt>
    <dgm:pt modelId="{E7D7BBA8-995B-4002-933F-803AE4EB9B2D}" type="pres">
      <dgm:prSet presAssocID="{DEC112CD-3E7B-492A-9FF2-DEC5FFB9696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D14576F-7E00-47D2-8599-E663F98E59E3}" type="pres">
      <dgm:prSet presAssocID="{BB2F0BDD-C524-45A9-9508-B7DDDDDDDB1F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2B6F21B-BB10-42CC-A7CA-298E97F8034C}" type="pres">
      <dgm:prSet presAssocID="{3A25E86D-3837-4AED-A98D-55EF61438213}" presName="spacer" presStyleCnt="0"/>
      <dgm:spPr/>
    </dgm:pt>
    <dgm:pt modelId="{08903A6E-6D98-4295-8678-9E8928035A0F}" type="pres">
      <dgm:prSet presAssocID="{DED04251-808F-484B-B903-2928A17BF06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11BEA86-5372-49F2-8DAA-A445FD6C18AF}" srcId="{DEC112CD-3E7B-492A-9FF2-DEC5FFB96966}" destId="{DED04251-808F-484B-B903-2928A17BF066}" srcOrd="1" destOrd="0" parTransId="{8DA68D71-72C0-4BAB-9C7E-A7DF52A89747}" sibTransId="{990A2AA3-93E2-4113-A708-CE76C051E5DE}"/>
    <dgm:cxn modelId="{D2193BB7-7F00-49C8-8CD8-4C1F513AA3E5}" srcId="{DEC112CD-3E7B-492A-9FF2-DEC5FFB96966}" destId="{BB2F0BDD-C524-45A9-9508-B7DDDDDDDB1F}" srcOrd="0" destOrd="0" parTransId="{1C6AF3A5-2F48-4884-87D0-61989EA62B74}" sibTransId="{3A25E86D-3837-4AED-A98D-55EF61438213}"/>
    <dgm:cxn modelId="{DE5D4FC1-E78D-42EB-84DB-FB7AB74ED139}" type="presOf" srcId="{DED04251-808F-484B-B903-2928A17BF066}" destId="{08903A6E-6D98-4295-8678-9E8928035A0F}" srcOrd="0" destOrd="0" presId="urn:microsoft.com/office/officeart/2005/8/layout/vList2"/>
    <dgm:cxn modelId="{FB933454-9715-4F31-B5DA-DF8C63F6E1EB}" type="presOf" srcId="{BB2F0BDD-C524-45A9-9508-B7DDDDDDDB1F}" destId="{DD14576F-7E00-47D2-8599-E663F98E59E3}" srcOrd="0" destOrd="0" presId="urn:microsoft.com/office/officeart/2005/8/layout/vList2"/>
    <dgm:cxn modelId="{D023E76F-3D73-4D49-9F1E-CB0DEB71CDD5}" type="presOf" srcId="{DEC112CD-3E7B-492A-9FF2-DEC5FFB96966}" destId="{E7D7BBA8-995B-4002-933F-803AE4EB9B2D}" srcOrd="0" destOrd="0" presId="urn:microsoft.com/office/officeart/2005/8/layout/vList2"/>
    <dgm:cxn modelId="{7A0B7F9E-AD2F-4A28-BA72-38A905A1404A}" type="presParOf" srcId="{E7D7BBA8-995B-4002-933F-803AE4EB9B2D}" destId="{DD14576F-7E00-47D2-8599-E663F98E59E3}" srcOrd="0" destOrd="0" presId="urn:microsoft.com/office/officeart/2005/8/layout/vList2"/>
    <dgm:cxn modelId="{8D0C9E6E-F233-4023-AC1E-557F4168F912}" type="presParOf" srcId="{E7D7BBA8-995B-4002-933F-803AE4EB9B2D}" destId="{22B6F21B-BB10-42CC-A7CA-298E97F8034C}" srcOrd="1" destOrd="0" presId="urn:microsoft.com/office/officeart/2005/8/layout/vList2"/>
    <dgm:cxn modelId="{F5160804-6F7E-4CD9-B37A-520BC00884FF}" type="presParOf" srcId="{E7D7BBA8-995B-4002-933F-803AE4EB9B2D}" destId="{08903A6E-6D98-4295-8678-9E8928035A0F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14576F-7E00-47D2-8599-E663F98E59E3}">
      <dsp:nvSpPr>
        <dsp:cNvPr id="0" name=""/>
        <dsp:cNvSpPr/>
      </dsp:nvSpPr>
      <dsp:spPr>
        <a:xfrm>
          <a:off x="0" y="789968"/>
          <a:ext cx="8001000" cy="16731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Convolutional Neural Network (CNN)</a:t>
          </a:r>
          <a:endParaRPr lang="zh-TW" altLang="en-US" sz="4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1674" y="871642"/>
        <a:ext cx="7837652" cy="1509752"/>
      </dsp:txXfrm>
    </dsp:sp>
    <dsp:sp modelId="{08903A6E-6D98-4295-8678-9E8928035A0F}">
      <dsp:nvSpPr>
        <dsp:cNvPr id="0" name=""/>
        <dsp:cNvSpPr/>
      </dsp:nvSpPr>
      <dsp:spPr>
        <a:xfrm>
          <a:off x="0" y="2650268"/>
          <a:ext cx="8001000" cy="167310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Recurrent Neural Network (RNN)</a:t>
          </a:r>
          <a:endParaRPr lang="zh-TW" altLang="en-US" sz="4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1674" y="2731942"/>
        <a:ext cx="7837652" cy="15097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617DE0-9B39-4EB4-98DD-23908163ED4F}" type="datetimeFigureOut">
              <a:rPr lang="zh-CN" altLang="en-US" smtClean="0"/>
              <a:t>2019/6/30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1D34C3-0C60-4E1F-A338-0B646023A2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81168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5AFC09-5453-465E-9B1D-80C400401394}" type="datetimeFigureOut">
              <a:rPr lang="zh-CN" altLang="en-US" smtClean="0"/>
              <a:t>2019/6/30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62365F-19C8-4631-BDEC-2887AE35D0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4408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29964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2388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3280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02972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CDAE2-1044-44AA-8E16-BB9FD2E2B3CC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323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16957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47068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63542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1621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7498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8004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76872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92499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06433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68038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68038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1556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66865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58083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17921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38334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7299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7687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4437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4437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3050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4073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2204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9884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6220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03" y="0"/>
                </a:lnTo>
                <a:lnTo>
                  <a:pt x="503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黑体" pitchFamily="49" charset="-122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4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27113" y="4445000"/>
            <a:ext cx="7010400" cy="125253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55902873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B2B7C7-FC46-47E9-9DC1-A957972167BE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477319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96063" y="304800"/>
            <a:ext cx="2008187" cy="5715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76925" cy="5715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1C8655-ED8D-4CEC-B14F-67E656210838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260358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304800"/>
            <a:ext cx="7993062" cy="96361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484313"/>
            <a:ext cx="3924300" cy="45354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3438" y="1484313"/>
            <a:ext cx="3924300" cy="21907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3438" y="3827463"/>
            <a:ext cx="3924300" cy="2192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BB4CC9-100A-4341-9A14-7623F9051ED7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045588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00AFEF"/>
                </a:solidFill>
                <a:latin typeface="Bahnschrift Light"/>
                <a:cs typeface="Bahnschrift Light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http</a:t>
            </a:r>
            <a:r>
              <a:rPr spc="-10" dirty="0"/>
              <a:t>s</a:t>
            </a:r>
            <a:r>
              <a:rPr dirty="0"/>
              <a:t>://dee</a:t>
            </a:r>
            <a:r>
              <a:rPr spc="-10" dirty="0"/>
              <a:t>p</a:t>
            </a:r>
            <a:r>
              <a:rPr dirty="0"/>
              <a:t>lear</a:t>
            </a:r>
            <a:r>
              <a:rPr spc="-10" dirty="0"/>
              <a:t>n</a:t>
            </a:r>
            <a:r>
              <a:rPr dirty="0"/>
              <a:t>ing.mit.edu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7E7E7E"/>
                </a:solidFill>
                <a:latin typeface="Bahnschrift Light"/>
                <a:cs typeface="Bahnschrift Light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2019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7E7E7E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5" dirty="0"/>
              <a:t>[</a:t>
            </a:r>
            <a:fld id="{81D60167-4931-47E6-BA6A-407CBD079E47}" type="slidenum">
              <a:rPr spc="-10" dirty="0"/>
              <a:t>‹#›</a:t>
            </a:fld>
            <a:r>
              <a:rPr spc="-5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0715926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950607"/>
            <a:ext cx="777240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1" y="3840480"/>
            <a:ext cx="640079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4450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602840" y="188640"/>
            <a:ext cx="8520599" cy="763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 sz="3600" b="1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585540" y="1484784"/>
            <a:ext cx="7916695" cy="4483191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22" name="Shape 22"/>
          <p:cNvSpPr txBox="1"/>
          <p:nvPr/>
        </p:nvSpPr>
        <p:spPr>
          <a:xfrm>
            <a:off x="2201850" y="6177125"/>
            <a:ext cx="5190899" cy="60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62560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6220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03" y="0"/>
                </a:lnTo>
                <a:lnTo>
                  <a:pt x="503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黑体" pitchFamily="49" charset="-122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27113" y="4445000"/>
            <a:ext cx="7010400" cy="125253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/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0" y="6516884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ysClr val="windowText" lastClr="000000"/>
                </a:solidFill>
                <a:latin typeface="Arial Narrow" panose="020B0606020202030204" pitchFamily="34" charset="0"/>
                <a:cs typeface="Times New Roman" pitchFamily="18" charset="0"/>
              </a:rPr>
              <a:t>This slides can be used for educational purposes only. Most contents are from the Internet. Please do not distribute!</a:t>
            </a:r>
            <a:endParaRPr lang="zh-CN" altLang="en-US" sz="1200" dirty="0">
              <a:solidFill>
                <a:sysClr val="windowText" lastClr="000000"/>
              </a:solidFill>
              <a:latin typeface="Arial Narrow" panose="020B0606020202030204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153046"/>
      </p:ext>
    </p:extLst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897216"/>
      </p:ext>
    </p:extLst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789040"/>
            <a:ext cx="7772400" cy="648076"/>
          </a:xfrm>
        </p:spPr>
        <p:txBody>
          <a:bodyPr anchor="t"/>
          <a:lstStyle>
            <a:lvl1pPr algn="l">
              <a:defRPr sz="3600" b="1" cap="none" baseline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4546653"/>
            <a:ext cx="7772400" cy="682547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AutoShape 4"/>
          <p:cNvSpPr>
            <a:spLocks noChangeArrowheads="1"/>
          </p:cNvSpPr>
          <p:nvPr userDrawn="1"/>
        </p:nvSpPr>
        <p:spPr bwMode="auto">
          <a:xfrm>
            <a:off x="609600" y="4437116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99" y="0"/>
                </a:lnTo>
                <a:lnTo>
                  <a:pt x="599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5204472"/>
      </p:ext>
    </p:extLst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980728"/>
            <a:ext cx="3924300" cy="547260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980728"/>
            <a:ext cx="3924300" cy="547260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D58EB8-DC95-45F5-B015-B1B1B24B860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195996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268760"/>
            <a:ext cx="8001000" cy="511256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085709"/>
      </p:ext>
    </p:extLst>
  </p:cSld>
  <p:clrMapOvr>
    <a:masterClrMapping/>
  </p:clrMapOvr>
  <p:transition spd="slow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980728"/>
            <a:ext cx="4040188" cy="43204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484784"/>
            <a:ext cx="4040188" cy="4968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980728"/>
            <a:ext cx="4041775" cy="43204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1484784"/>
            <a:ext cx="4041775" cy="4968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A5BC2F-9435-449B-81B7-5EDCEB1FF2F9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425413"/>
      </p:ext>
    </p:extLst>
  </p:cSld>
  <p:clrMapOvr>
    <a:masterClrMapping/>
  </p:clrMapOvr>
  <p:transition spd="slow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2F3444-B3A8-4DEA-8907-B01B6801EE5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577609"/>
      </p:ext>
    </p:extLst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FD1860-6637-4E89-9054-FF68FD4C0A72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256783"/>
      </p:ext>
    </p:extLst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0AE20F-0E7D-4006-8EF0-41E43E8C4F47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118639"/>
      </p:ext>
    </p:extLst>
  </p:cSld>
  <p:clrMapOvr>
    <a:masterClrMapping/>
  </p:clrMapOvr>
  <p:transition spd="slow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DCF956-66F4-4F8E-94D1-0EAA9B220E59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573255"/>
      </p:ext>
    </p:extLst>
  </p:cSld>
  <p:clrMapOvr>
    <a:masterClrMapping/>
  </p:clrMapOvr>
  <p:transition spd="slow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B2B7C7-FC46-47E9-9DC1-A957972167BE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633995"/>
      </p:ext>
    </p:extLst>
  </p:cSld>
  <p:clrMapOvr>
    <a:masterClrMapping/>
  </p:clrMapOvr>
  <p:transition spd="slow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96065" y="304800"/>
            <a:ext cx="2008187" cy="5715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76925" cy="5715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1C8655-ED8D-4CEC-B14F-67E656210838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544887"/>
      </p:ext>
    </p:extLst>
  </p:cSld>
  <p:clrMapOvr>
    <a:masterClrMapping/>
  </p:clrMapOvr>
  <p:transition spd="slow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304804"/>
            <a:ext cx="7993062" cy="96361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484316"/>
            <a:ext cx="3924300" cy="45354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3438" y="1484313"/>
            <a:ext cx="3924300" cy="21907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3438" y="3827464"/>
            <a:ext cx="3924300" cy="2192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BB4CC9-100A-4341-9A14-7623F9051ED7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338761"/>
      </p:ext>
    </p:extLst>
  </p:cSld>
  <p:clrMapOvr>
    <a:masterClrMapping/>
  </p:clrMapOvr>
  <p:transition spd="slow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599" cy="4555199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>
                <a:solidFill>
                  <a:prstClr val="black"/>
                </a:solidFill>
              </a:rPr>
              <a:pPr>
                <a:spcBef>
                  <a:spcPts val="0"/>
                </a:spcBef>
              </a:pPr>
              <a:t>‹#›</a:t>
            </a:fld>
            <a:endParaRPr lang="en">
              <a:solidFill>
                <a:prstClr val="black"/>
              </a:solidFill>
            </a:endParaRPr>
          </a:p>
        </p:txBody>
      </p:sp>
      <p:sp>
        <p:nvSpPr>
          <p:cNvPr id="22" name="Shape 22"/>
          <p:cNvSpPr txBox="1"/>
          <p:nvPr/>
        </p:nvSpPr>
        <p:spPr>
          <a:xfrm>
            <a:off x="2201850" y="6177125"/>
            <a:ext cx="5190899" cy="60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735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573016"/>
            <a:ext cx="7772400" cy="1362075"/>
          </a:xfrm>
        </p:spPr>
        <p:txBody>
          <a:bodyPr anchor="t"/>
          <a:lstStyle>
            <a:lvl1pPr algn="l">
              <a:defRPr sz="4800" b="1" cap="none" baseline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4077072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AutoShape 4"/>
          <p:cNvSpPr>
            <a:spLocks noChangeArrowheads="1"/>
          </p:cNvSpPr>
          <p:nvPr userDrawn="1"/>
        </p:nvSpPr>
        <p:spPr bwMode="auto">
          <a:xfrm>
            <a:off x="609600" y="4437112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99" y="0"/>
                </a:lnTo>
                <a:lnTo>
                  <a:pt x="599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8260464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268760"/>
            <a:ext cx="3924300" cy="511256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268760"/>
            <a:ext cx="3924300" cy="511256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D58EB8-DC95-45F5-B015-B1B1B24B860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397043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A5BC2F-9435-449B-81B7-5EDCEB1FF2F9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569785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2F3444-B3A8-4DEA-8907-B01B6801EE5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042396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FD1860-6637-4E89-9054-FF68FD4C0A72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277578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0AE20F-0E7D-4006-8EF0-41E43E8C4F47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952787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DCF956-66F4-4F8E-94D1-0EAA9B220E59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599262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304800"/>
            <a:ext cx="7993062" cy="730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181100"/>
            <a:ext cx="8001000" cy="5200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09600" y="1066007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99" y="0"/>
                </a:lnTo>
                <a:lnTo>
                  <a:pt x="599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09600" y="6381328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453336"/>
            <a:ext cx="1981200" cy="26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/>
                </a:solidFill>
              </a:rPr>
              <a:pPr/>
              <a:t>2019/6/30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53336"/>
            <a:ext cx="2895600" cy="26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048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53336"/>
            <a:ext cx="1981200" cy="26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704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2" r:id="rId14"/>
    <p:sldLayoutId id="2147483703" r:id="rId15"/>
  </p:sldLayoutIdLst>
  <p:transition spd="slow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Times New Roman" panose="02020603050405020304" pitchFamily="18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8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Times New Roman" panose="02020603050405020304" pitchFamily="18" charset="0"/>
        </a:defRPr>
      </a:lvl1pPr>
      <a:lvl2pPr marL="908050" indent="-4365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4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Times New Roman" panose="02020603050405020304" pitchFamily="18" charset="0"/>
        </a:defRPr>
      </a:lvl2pPr>
      <a:lvl3pPr marL="1304925" indent="-39528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0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Times New Roman" panose="02020603050405020304" pitchFamily="18" charset="0"/>
        </a:defRPr>
      </a:lvl3pPr>
      <a:lvl4pPr marL="1693863" indent="-3873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8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Times New Roman" panose="02020603050405020304" pitchFamily="18" charset="0"/>
        </a:defRPr>
      </a:lvl4pPr>
      <a:lvl5pPr marL="20939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8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Times New Roman" panose="02020603050405020304" pitchFamily="18" charset="0"/>
        </a:defRPr>
      </a:lvl5pPr>
      <a:lvl6pPr marL="25511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3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5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27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188640"/>
            <a:ext cx="7993062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931026"/>
            <a:ext cx="8001000" cy="5522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09600" y="799183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99" y="0"/>
                </a:lnTo>
                <a:lnTo>
                  <a:pt x="599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黑体" pitchFamily="49" charset="-122"/>
            </a:endParaRPr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09600" y="6525344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1100">
              <a:solidFill>
                <a:srgbClr val="000000"/>
              </a:solidFill>
              <a:latin typeface="黑体" pitchFamily="49" charset="-122"/>
            </a:endParaRP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597352"/>
            <a:ext cx="1981200" cy="19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latin typeface="+mn-lt"/>
                <a:ea typeface="宋体" pitchFamily="2" charset="-122"/>
              </a:defRPr>
            </a:lvl1pPr>
          </a:lstStyle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97352"/>
            <a:ext cx="2895600" cy="19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latin typeface="+mn-lt"/>
                <a:ea typeface="宋体" pitchFamily="2" charset="-122"/>
              </a:defRPr>
            </a:lvl1pPr>
          </a:lstStyle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048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597352"/>
            <a:ext cx="1981200" cy="19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latin typeface="+mn-lt"/>
                <a:ea typeface="宋体" pitchFamily="2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815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</p:sldLayoutIdLst>
  <p:transition spd="slow"/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0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908050" indent="-4365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8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304925" indent="-39528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16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93863" indent="-3873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4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939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4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511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3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5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27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13" Type="http://schemas.openxmlformats.org/officeDocument/2006/relationships/image" Target="../media/image24.png"/><Relationship Id="rId18" Type="http://schemas.openxmlformats.org/officeDocument/2006/relationships/image" Target="../media/image29.jpe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7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wmf"/><Relationship Id="rId11" Type="http://schemas.openxmlformats.org/officeDocument/2006/relationships/image" Target="../media/image22.png"/><Relationship Id="rId5" Type="http://schemas.openxmlformats.org/officeDocument/2006/relationships/oleObject" Target="../embeddings/oleObject2.bin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7.wmf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40.png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7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39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5.gif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i.stack.imgur.com/49cdt.png" TargetMode="External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i.stack.imgur.com/hvMaU.png" TargetMode="Externa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i.stack.imgur.com/hvMaU.png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0.png"/><Relationship Id="rId5" Type="http://schemas.openxmlformats.org/officeDocument/2006/relationships/hyperlink" Target="https://i.stack.imgur.com/49cdt.png" TargetMode="External"/><Relationship Id="rId4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9.png"/><Relationship Id="rId4" Type="http://schemas.openxmlformats.org/officeDocument/2006/relationships/image" Target="../media/image88.gi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5536" y="990600"/>
            <a:ext cx="8208912" cy="1371600"/>
          </a:xfrm>
        </p:spPr>
        <p:txBody>
          <a:bodyPr/>
          <a:lstStyle/>
          <a:p>
            <a:pPr algn="ctr"/>
            <a:r>
              <a:rPr lang="en-US" altLang="zh-CN" dirty="0"/>
              <a:t>Convolutional Neural Networks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1640" y="4481860"/>
            <a:ext cx="7010400" cy="1252538"/>
          </a:xfrm>
        </p:spPr>
        <p:txBody>
          <a:bodyPr/>
          <a:lstStyle/>
          <a:p>
            <a:pPr algn="r"/>
            <a:r>
              <a:rPr lang="zh-CN" altLang="en-US" dirty="0"/>
              <a:t>汤斯亮（</a:t>
            </a:r>
            <a:r>
              <a:rPr lang="en-US" altLang="zh-CN" dirty="0" err="1"/>
              <a:t>Siliang</a:t>
            </a:r>
            <a:r>
              <a:rPr lang="en-US" altLang="zh-CN" dirty="0"/>
              <a:t> Tang</a:t>
            </a:r>
            <a:r>
              <a:rPr lang="zh-CN" altLang="en-US" dirty="0"/>
              <a:t>）</a:t>
            </a:r>
            <a:endParaRPr lang="en-US" altLang="zh-CN" dirty="0"/>
          </a:p>
          <a:p>
            <a:pPr algn="r"/>
            <a:r>
              <a:rPr lang="en-US" altLang="zh-CN" dirty="0" err="1"/>
              <a:t>siliang@zju.edu.cn</a:t>
            </a:r>
            <a:endParaRPr lang="zh-CN" altLang="en-US" dirty="0"/>
          </a:p>
        </p:txBody>
      </p:sp>
      <p:pic>
        <p:nvPicPr>
          <p:cNvPr id="1026" name="Picture 2" descr="âhistory of artificial intelligenceâçå¾çæç´¢ç»æ">
            <a:extLst>
              <a:ext uri="{FF2B5EF4-FFF2-40B4-BE49-F238E27FC236}">
                <a16:creationId xmlns="" xmlns:a16="http://schemas.microsoft.com/office/drawing/2014/main" id="{F5987481-C68C-44AD-8478-50A624A2FF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0" b="3698"/>
          <a:stretch/>
        </p:blipFill>
        <p:spPr bwMode="auto">
          <a:xfrm>
            <a:off x="801960" y="2659286"/>
            <a:ext cx="4968552" cy="364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434319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Brief</a:t>
            </a:r>
            <a:r>
              <a:rPr lang="zh-CN" altLang="en-US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History</a:t>
            </a:r>
            <a:r>
              <a:rPr lang="zh-CN" altLang="en-US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CNN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623400" y="1340768"/>
            <a:ext cx="7332975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buClr>
                <a:srgbClr val="FF0000"/>
              </a:buClr>
              <a:buFont typeface="Wingdings" charset="2"/>
              <a:buChar char="p"/>
            </a:pPr>
            <a:r>
              <a:rPr lang="en-US" altLang="zh-CN" sz="2000" b="1" dirty="0" err="1" smtClean="0">
                <a:latin typeface="Times New Roman" charset="0"/>
                <a:ea typeface="Times New Roman" charset="0"/>
                <a:cs typeface="Times New Roman" charset="0"/>
              </a:rPr>
              <a:t>AlexNet</a:t>
            </a:r>
            <a:r>
              <a:rPr lang="en-US" altLang="zh-CN" sz="2000" b="1" dirty="0" smtClean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ImageNet Classification with Deep Convolutional Neural Networks</a:t>
            </a:r>
            <a:r>
              <a:rPr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altLang="zh-CN" sz="2000" b="1" dirty="0" smtClean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altLang="zh-CN" sz="2000" b="1" dirty="0" err="1" smtClean="0">
                <a:latin typeface="Times New Roman" charset="0"/>
                <a:ea typeface="Times New Roman" charset="0"/>
                <a:cs typeface="Times New Roman" charset="0"/>
              </a:rPr>
              <a:t>Krizhevsky</a:t>
            </a:r>
            <a:r>
              <a:rPr lang="en-US" altLang="zh-CN" sz="2000" b="1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altLang="zh-CN" sz="2000" b="1" dirty="0" err="1" smtClean="0">
                <a:latin typeface="Times New Roman" charset="0"/>
                <a:ea typeface="Times New Roman" charset="0"/>
                <a:cs typeface="Times New Roman" charset="0"/>
              </a:rPr>
              <a:t>Sutskever</a:t>
            </a:r>
            <a:r>
              <a:rPr lang="en-US" altLang="zh-CN" sz="2000" b="1" dirty="0" smtClean="0">
                <a:latin typeface="Times New Roman" charset="0"/>
                <a:ea typeface="Times New Roman" charset="0"/>
                <a:cs typeface="Times New Roman" charset="0"/>
              </a:rPr>
              <a:t>, Hinton, 2012]</a:t>
            </a:r>
          </a:p>
          <a:p>
            <a:pPr marL="800100" lvl="1" indent="-342900">
              <a:buClr>
                <a:srgbClr val="FF0000"/>
              </a:buClr>
              <a:buFont typeface="Wingdings" charset="2"/>
              <a:buChar char="n"/>
            </a:pPr>
            <a:endParaRPr kumimoji="1" lang="en-US" altLang="zh-CN" sz="2000" dirty="0" smtClean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buClr>
                <a:srgbClr val="FF0000"/>
              </a:buClr>
              <a:buFont typeface="Wingdings" charset="2"/>
              <a:buChar char="n"/>
            </a:pPr>
            <a:endParaRPr kumimoji="1" lang="en-US" altLang="zh-CN" sz="2000" dirty="0" smtClean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442954"/>
            <a:ext cx="7380312" cy="370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24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5" dirty="0" smtClean="0">
                <a:latin typeface="Times New Roman" charset="0"/>
                <a:ea typeface="Times New Roman" charset="0"/>
                <a:cs typeface="Times New Roman" charset="0"/>
              </a:rPr>
              <a:t>Today:</a:t>
            </a:r>
            <a:r>
              <a:rPr lang="zh-CN" altLang="en-US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pc="-5" dirty="0" smtClean="0">
                <a:latin typeface="Times New Roman" charset="0"/>
                <a:ea typeface="Times New Roman" charset="0"/>
                <a:cs typeface="Times New Roman" charset="0"/>
              </a:rPr>
              <a:t>CNN</a:t>
            </a:r>
            <a:r>
              <a:rPr lang="zh-CN" altLang="en-US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pc="-5" dirty="0" smtClean="0">
                <a:latin typeface="Times New Roman" charset="0"/>
                <a:ea typeface="Times New Roman" charset="0"/>
                <a:cs typeface="Times New Roman" charset="0"/>
              </a:rPr>
              <a:t>are</a:t>
            </a:r>
            <a:r>
              <a:rPr lang="zh-CN" altLang="en-US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pc="-5" dirty="0" smtClean="0">
                <a:latin typeface="Times New Roman" charset="0"/>
                <a:ea typeface="Times New Roman" charset="0"/>
                <a:cs typeface="Times New Roman" charset="0"/>
              </a:rPr>
              <a:t>everywhere!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623400" y="1340768"/>
            <a:ext cx="7332975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lvl="1" indent="-342900">
              <a:buClr>
                <a:srgbClr val="FF0000"/>
              </a:buClr>
              <a:buFont typeface="Wingdings" charset="2"/>
              <a:buChar char="p"/>
            </a:pPr>
            <a:r>
              <a:rPr kumimoji="1" lang="en-US" altLang="zh-CN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Self-driving</a:t>
            </a:r>
            <a:r>
              <a:rPr kumimoji="1" lang="zh-CN" altLang="en-US" sz="2000" b="1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 </a:t>
            </a:r>
            <a:endParaRPr kumimoji="1" lang="en-US" altLang="zh-CN" sz="2000" b="1" dirty="0" smtClean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buClr>
                <a:srgbClr val="FF0000"/>
              </a:buClr>
              <a:buFont typeface="Wingdings" charset="2"/>
              <a:buChar char="n"/>
            </a:pPr>
            <a:endParaRPr kumimoji="1" lang="en-US" altLang="zh-CN" sz="2000" dirty="0" smtClean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988840"/>
            <a:ext cx="7892642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5" dirty="0" smtClean="0">
                <a:latin typeface="Times New Roman" charset="0"/>
                <a:ea typeface="Times New Roman" charset="0"/>
                <a:cs typeface="Times New Roman" charset="0"/>
              </a:rPr>
              <a:t>Today:</a:t>
            </a:r>
            <a:r>
              <a:rPr lang="zh-CN" altLang="en-US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pc="-5" dirty="0" smtClean="0">
                <a:latin typeface="Times New Roman" charset="0"/>
                <a:ea typeface="Times New Roman" charset="0"/>
                <a:cs typeface="Times New Roman" charset="0"/>
              </a:rPr>
              <a:t>CNN</a:t>
            </a:r>
            <a:r>
              <a:rPr lang="zh-CN" altLang="en-US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pc="-5" dirty="0" smtClean="0">
                <a:latin typeface="Times New Roman" charset="0"/>
                <a:ea typeface="Times New Roman" charset="0"/>
                <a:cs typeface="Times New Roman" charset="0"/>
              </a:rPr>
              <a:t>are</a:t>
            </a:r>
            <a:r>
              <a:rPr lang="zh-CN" altLang="en-US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pc="-5" dirty="0" smtClean="0">
                <a:latin typeface="Times New Roman" charset="0"/>
                <a:ea typeface="Times New Roman" charset="0"/>
                <a:cs typeface="Times New Roman" charset="0"/>
              </a:rPr>
              <a:t>everywhere!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623400" y="1340768"/>
            <a:ext cx="7332975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lvl="1" indent="-342900">
              <a:buClr>
                <a:srgbClr val="FF0000"/>
              </a:buClr>
              <a:buFont typeface="Wingdings" charset="2"/>
              <a:buChar char="p"/>
            </a:pP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Object</a:t>
            </a:r>
            <a:r>
              <a:rPr kumimoji="1" lang="zh-CN" altLang="en-US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Detection</a:t>
            </a:r>
            <a:r>
              <a:rPr kumimoji="1" lang="zh-CN" altLang="en-US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zh-CN" altLang="en-US" sz="2000" b="1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 </a:t>
            </a:r>
            <a:endParaRPr kumimoji="1" lang="en-US" altLang="zh-CN" sz="2000" b="1" dirty="0" smtClean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buClr>
                <a:srgbClr val="FF0000"/>
              </a:buClr>
              <a:buFont typeface="Wingdings" charset="2"/>
              <a:buChar char="n"/>
            </a:pPr>
            <a:endParaRPr kumimoji="1" lang="en-US" altLang="zh-CN" sz="2000" dirty="0" smtClean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61" y="1916832"/>
            <a:ext cx="7188960" cy="426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66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5" dirty="0" smtClean="0">
                <a:latin typeface="Times New Roman" charset="0"/>
                <a:ea typeface="Times New Roman" charset="0"/>
                <a:cs typeface="Times New Roman" charset="0"/>
              </a:rPr>
              <a:t>Today:</a:t>
            </a:r>
            <a:r>
              <a:rPr lang="zh-CN" altLang="en-US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pc="-5" dirty="0" smtClean="0">
                <a:latin typeface="Times New Roman" charset="0"/>
                <a:ea typeface="Times New Roman" charset="0"/>
                <a:cs typeface="Times New Roman" charset="0"/>
              </a:rPr>
              <a:t>CNN</a:t>
            </a:r>
            <a:r>
              <a:rPr lang="zh-CN" altLang="en-US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pc="-5" dirty="0" smtClean="0">
                <a:latin typeface="Times New Roman" charset="0"/>
                <a:ea typeface="Times New Roman" charset="0"/>
                <a:cs typeface="Times New Roman" charset="0"/>
              </a:rPr>
              <a:t>are</a:t>
            </a:r>
            <a:r>
              <a:rPr lang="zh-CN" altLang="en-US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pc="-5" dirty="0" smtClean="0">
                <a:latin typeface="Times New Roman" charset="0"/>
                <a:ea typeface="Times New Roman" charset="0"/>
                <a:cs typeface="Times New Roman" charset="0"/>
              </a:rPr>
              <a:t>everywhere!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623400" y="1340768"/>
            <a:ext cx="7332975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lvl="1" indent="-342900">
              <a:buClr>
                <a:srgbClr val="FF0000"/>
              </a:buClr>
              <a:buFont typeface="Wingdings" charset="2"/>
              <a:buChar char="p"/>
            </a:pPr>
            <a:r>
              <a:rPr kumimoji="1" lang="en-US" altLang="zh-CN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Segmentation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151834"/>
            <a:ext cx="7610548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98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5" dirty="0" smtClean="0">
                <a:latin typeface="Times New Roman" charset="0"/>
                <a:ea typeface="Times New Roman" charset="0"/>
                <a:cs typeface="Times New Roman" charset="0"/>
              </a:rPr>
              <a:t>Today:</a:t>
            </a:r>
            <a:r>
              <a:rPr lang="zh-CN" altLang="en-US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pc="-5" dirty="0" smtClean="0">
                <a:latin typeface="Times New Roman" charset="0"/>
                <a:ea typeface="Times New Roman" charset="0"/>
                <a:cs typeface="Times New Roman" charset="0"/>
              </a:rPr>
              <a:t>CNN</a:t>
            </a:r>
            <a:r>
              <a:rPr lang="zh-CN" altLang="en-US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pc="-5" dirty="0" smtClean="0">
                <a:latin typeface="Times New Roman" charset="0"/>
                <a:ea typeface="Times New Roman" charset="0"/>
                <a:cs typeface="Times New Roman" charset="0"/>
              </a:rPr>
              <a:t>are</a:t>
            </a:r>
            <a:r>
              <a:rPr lang="zh-CN" altLang="en-US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pc="-5" dirty="0" smtClean="0">
                <a:latin typeface="Times New Roman" charset="0"/>
                <a:ea typeface="Times New Roman" charset="0"/>
                <a:cs typeface="Times New Roman" charset="0"/>
              </a:rPr>
              <a:t>everywhere!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623400" y="1340768"/>
            <a:ext cx="7332975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lvl="1" indent="-342900">
              <a:buClr>
                <a:srgbClr val="FF0000"/>
              </a:buClr>
              <a:buFont typeface="Wingdings" charset="2"/>
              <a:buChar char="p"/>
            </a:pPr>
            <a:r>
              <a:rPr kumimoji="1" lang="en-US" altLang="zh-CN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Image</a:t>
            </a:r>
            <a:r>
              <a:rPr kumimoji="1" lang="zh-CN" altLang="en-US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Style</a:t>
            </a:r>
            <a:r>
              <a:rPr kumimoji="1" lang="zh-CN" altLang="en-US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kumimoji="1" lang="en-US" altLang="zh-CN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ransfer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988840"/>
            <a:ext cx="8542508" cy="312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4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Image?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512061" y="5220174"/>
            <a:ext cx="6148325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the network be simplified by considering the properties of images?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71810" y="1457181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>
            <a:off x="6943401" y="2495452"/>
            <a:ext cx="10185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>
            <a:off x="7052717" y="3741342"/>
            <a:ext cx="90574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6919517" y="1716649"/>
            <a:ext cx="10503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740198" y="2174874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46016" y="1604545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4493339"/>
              </p:ext>
            </p:extLst>
          </p:nvPr>
        </p:nvGraphicFramePr>
        <p:xfrm>
          <a:off x="2758715" y="1509295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" name="方程式" r:id="rId3" imgW="152280" imgH="215640" progId="Equation.3">
                  <p:embed/>
                </p:oleObj>
              </mc:Choice>
              <mc:Fallback>
                <p:oleObj name="方程式" r:id="rId3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8715" y="1509295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6313918"/>
              </p:ext>
            </p:extLst>
          </p:nvPr>
        </p:nvGraphicFramePr>
        <p:xfrm>
          <a:off x="2764011" y="2092024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" name="方程式" r:id="rId5" imgW="164880" imgH="215640" progId="Equation.3">
                  <p:embed/>
                </p:oleObj>
              </mc:Choice>
              <mc:Fallback>
                <p:oleObj name="方程式" r:id="rId5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4011" y="2092024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3854913" y="1429540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3952023" y="1440542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3954365" y="2219112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3942732" y="3447124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 rot="5400000">
            <a:off x="3939985" y="2653974"/>
            <a:ext cx="769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749723" y="3572631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328703"/>
              </p:ext>
            </p:extLst>
          </p:nvPr>
        </p:nvGraphicFramePr>
        <p:xfrm>
          <a:off x="2746607" y="3476377"/>
          <a:ext cx="4079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" name="方程式" r:id="rId7" imgW="190440" imgH="228600" progId="Equation.3">
                  <p:embed/>
                </p:oleObj>
              </mc:Choice>
              <mc:Fallback>
                <p:oleObj name="方程式" r:id="rId7" imgW="1904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6607" y="3476377"/>
                        <a:ext cx="4079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字方塊 20"/>
          <p:cNvSpPr txBox="1"/>
          <p:nvPr/>
        </p:nvSpPr>
        <p:spPr>
          <a:xfrm rot="5400000">
            <a:off x="2625655" y="2642130"/>
            <a:ext cx="769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180499" y="1413193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5267585" y="1440542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5269927" y="2219112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橢圓 24"/>
          <p:cNvSpPr/>
          <p:nvPr/>
        </p:nvSpPr>
        <p:spPr>
          <a:xfrm>
            <a:off x="5258294" y="3447124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 rot="5400000">
            <a:off x="5255547" y="2653974"/>
            <a:ext cx="769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556594" y="1388976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橢圓 27"/>
          <p:cNvSpPr/>
          <p:nvPr/>
        </p:nvSpPr>
        <p:spPr>
          <a:xfrm>
            <a:off x="6632438" y="1438926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橢圓 28"/>
          <p:cNvSpPr/>
          <p:nvPr/>
        </p:nvSpPr>
        <p:spPr>
          <a:xfrm>
            <a:off x="6634780" y="2198835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6641808" y="3445508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 rot="5400000">
            <a:off x="6639061" y="2649195"/>
            <a:ext cx="769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7879522" y="1384859"/>
            <a:ext cx="769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7886471" y="2174874"/>
            <a:ext cx="769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7886459" y="3390209"/>
            <a:ext cx="769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直線單箭頭接點 34"/>
          <p:cNvCxnSpPr>
            <a:stCxn id="15" idx="6"/>
            <a:endCxn id="23" idx="2"/>
          </p:cNvCxnSpPr>
          <p:nvPr/>
        </p:nvCxnSpPr>
        <p:spPr>
          <a:xfrm>
            <a:off x="4526181" y="1727621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4526181" y="2519373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4516890" y="3741342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>
            <a:stCxn id="16" idx="6"/>
            <a:endCxn id="23" idx="2"/>
          </p:cNvCxnSpPr>
          <p:nvPr/>
        </p:nvCxnSpPr>
        <p:spPr>
          <a:xfrm flipV="1">
            <a:off x="4528523" y="1727621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>
            <a:stCxn id="15" idx="6"/>
            <a:endCxn id="24" idx="2"/>
          </p:cNvCxnSpPr>
          <p:nvPr/>
        </p:nvCxnSpPr>
        <p:spPr>
          <a:xfrm>
            <a:off x="4526181" y="1727621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stCxn id="15" idx="6"/>
            <a:endCxn id="25" idx="2"/>
          </p:cNvCxnSpPr>
          <p:nvPr/>
        </p:nvCxnSpPr>
        <p:spPr>
          <a:xfrm>
            <a:off x="4526181" y="1727621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stCxn id="16" idx="6"/>
            <a:endCxn id="25" idx="2"/>
          </p:cNvCxnSpPr>
          <p:nvPr/>
        </p:nvCxnSpPr>
        <p:spPr>
          <a:xfrm>
            <a:off x="4528523" y="2506191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>
            <a:stCxn id="17" idx="6"/>
            <a:endCxn id="23" idx="2"/>
          </p:cNvCxnSpPr>
          <p:nvPr/>
        </p:nvCxnSpPr>
        <p:spPr>
          <a:xfrm flipV="1">
            <a:off x="4516890" y="1727621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>
            <a:stCxn id="17" idx="6"/>
            <a:endCxn id="24" idx="2"/>
          </p:cNvCxnSpPr>
          <p:nvPr/>
        </p:nvCxnSpPr>
        <p:spPr>
          <a:xfrm flipV="1">
            <a:off x="4516890" y="2506191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>
            <a:endCxn id="15" idx="2"/>
          </p:cNvCxnSpPr>
          <p:nvPr/>
        </p:nvCxnSpPr>
        <p:spPr>
          <a:xfrm flipV="1">
            <a:off x="3092623" y="1727621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>
            <a:stCxn id="11" idx="3"/>
            <a:endCxn id="16" idx="2"/>
          </p:cNvCxnSpPr>
          <p:nvPr/>
        </p:nvCxnSpPr>
        <p:spPr>
          <a:xfrm>
            <a:off x="3088916" y="1775995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stCxn id="11" idx="3"/>
            <a:endCxn id="17" idx="2"/>
          </p:cNvCxnSpPr>
          <p:nvPr/>
        </p:nvCxnSpPr>
        <p:spPr>
          <a:xfrm>
            <a:off x="3088916" y="1775995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13" idx="3"/>
            <a:endCxn id="15" idx="2"/>
          </p:cNvCxnSpPr>
          <p:nvPr/>
        </p:nvCxnSpPr>
        <p:spPr>
          <a:xfrm flipV="1">
            <a:off x="3116436" y="1727621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stCxn id="10" idx="3"/>
            <a:endCxn id="16" idx="2"/>
          </p:cNvCxnSpPr>
          <p:nvPr/>
        </p:nvCxnSpPr>
        <p:spPr>
          <a:xfrm>
            <a:off x="3083098" y="2346324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10" idx="3"/>
            <a:endCxn id="17" idx="2"/>
          </p:cNvCxnSpPr>
          <p:nvPr/>
        </p:nvCxnSpPr>
        <p:spPr>
          <a:xfrm>
            <a:off x="3083098" y="2346324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20" idx="3"/>
            <a:endCxn id="15" idx="2"/>
          </p:cNvCxnSpPr>
          <p:nvPr/>
        </p:nvCxnSpPr>
        <p:spPr>
          <a:xfrm flipV="1">
            <a:off x="3154595" y="1727621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20" idx="3"/>
            <a:endCxn id="16" idx="2"/>
          </p:cNvCxnSpPr>
          <p:nvPr/>
        </p:nvCxnSpPr>
        <p:spPr>
          <a:xfrm flipV="1">
            <a:off x="3128226" y="2506191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stCxn id="20" idx="3"/>
            <a:endCxn id="17" idx="2"/>
          </p:cNvCxnSpPr>
          <p:nvPr/>
        </p:nvCxnSpPr>
        <p:spPr>
          <a:xfrm>
            <a:off x="3128226" y="3720797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/>
          <p:nvPr/>
        </p:nvCxnSpPr>
        <p:spPr>
          <a:xfrm>
            <a:off x="5876050" y="1737974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>
            <a:off x="5876050" y="2529726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/>
          <p:nvPr/>
        </p:nvCxnSpPr>
        <p:spPr>
          <a:xfrm>
            <a:off x="5866759" y="3751695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 flipV="1">
            <a:off x="5878392" y="1737974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>
            <a:off x="5876050" y="1737974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>
            <a:off x="5876050" y="1737974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5878392" y="2516544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 flipV="1">
            <a:off x="5866759" y="1737974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 flipV="1">
            <a:off x="5866759" y="2516544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圖說文字 5"/>
          <p:cNvSpPr/>
          <p:nvPr/>
        </p:nvSpPr>
        <p:spPr>
          <a:xfrm>
            <a:off x="515762" y="4240344"/>
            <a:ext cx="2367361" cy="838175"/>
          </a:xfrm>
          <a:prstGeom prst="wedgeRectCallout">
            <a:avLst>
              <a:gd name="adj1" fmla="val 104613"/>
              <a:gd name="adj2" fmla="val -108504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most basic classifiers</a:t>
            </a:r>
            <a:endParaRPr lang="zh-TW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矩形圖說文字 113"/>
          <p:cNvSpPr/>
          <p:nvPr/>
        </p:nvSpPr>
        <p:spPr>
          <a:xfrm>
            <a:off x="3116436" y="4210322"/>
            <a:ext cx="3239225" cy="886505"/>
          </a:xfrm>
          <a:prstGeom prst="wedgeRectCallout">
            <a:avLst>
              <a:gd name="adj1" fmla="val 23550"/>
              <a:gd name="adj2" fmla="val -9313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1</a:t>
            </a:r>
            <a:r>
              <a:rPr lang="en-US" altLang="zh-TW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layer as module to build classifiers </a:t>
            </a:r>
            <a:endParaRPr lang="zh-TW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矩形圖說文字 114"/>
          <p:cNvSpPr/>
          <p:nvPr/>
        </p:nvSpPr>
        <p:spPr>
          <a:xfrm>
            <a:off x="6541633" y="4248232"/>
            <a:ext cx="2367361" cy="838175"/>
          </a:xfrm>
          <a:prstGeom prst="wedgeRectCallout">
            <a:avLst>
              <a:gd name="adj1" fmla="val -39198"/>
              <a:gd name="adj2" fmla="val -108655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2</a:t>
            </a:r>
            <a:r>
              <a:rPr lang="en-US" altLang="zh-TW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layer as module ……</a:t>
            </a:r>
            <a:endParaRPr lang="zh-TW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" name="圖片 6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08536" y="1525832"/>
            <a:ext cx="444581" cy="444581"/>
          </a:xfrm>
          <a:prstGeom prst="rect">
            <a:avLst/>
          </a:prstGeom>
        </p:spPr>
      </p:pic>
      <p:pic>
        <p:nvPicPr>
          <p:cNvPr id="66" name="圖片 6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4396" y="2275789"/>
            <a:ext cx="443374" cy="443374"/>
          </a:xfrm>
          <a:prstGeom prst="rect">
            <a:avLst/>
          </a:prstGeom>
        </p:spPr>
      </p:pic>
      <p:pic>
        <p:nvPicPr>
          <p:cNvPr id="67" name="圖片 6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22440" y="3487493"/>
            <a:ext cx="460064" cy="452761"/>
          </a:xfrm>
          <a:prstGeom prst="rect">
            <a:avLst/>
          </a:prstGeom>
        </p:spPr>
      </p:pic>
      <p:pic>
        <p:nvPicPr>
          <p:cNvPr id="68" name="圖片 6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46924" y="1390789"/>
            <a:ext cx="599559" cy="599559"/>
          </a:xfrm>
          <a:prstGeom prst="rect">
            <a:avLst/>
          </a:prstGeom>
        </p:spPr>
      </p:pic>
      <p:pic>
        <p:nvPicPr>
          <p:cNvPr id="69" name="圖片 6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8236" y="3364800"/>
            <a:ext cx="616933" cy="651527"/>
          </a:xfrm>
          <a:prstGeom prst="rect">
            <a:avLst/>
          </a:prstGeom>
        </p:spPr>
      </p:pic>
      <p:pic>
        <p:nvPicPr>
          <p:cNvPr id="70" name="圖片 6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9572" y="2223277"/>
            <a:ext cx="600812" cy="600812"/>
          </a:xfrm>
          <a:prstGeom prst="rect">
            <a:avLst/>
          </a:prstGeom>
        </p:spPr>
      </p:pic>
      <p:pic>
        <p:nvPicPr>
          <p:cNvPr id="71" name="圖片 7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25272" y="1295120"/>
            <a:ext cx="790575" cy="762000"/>
          </a:xfrm>
          <a:prstGeom prst="rect">
            <a:avLst/>
          </a:prstGeom>
        </p:spPr>
      </p:pic>
      <p:pic>
        <p:nvPicPr>
          <p:cNvPr id="72" name="圖片 7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34796" y="2166291"/>
            <a:ext cx="771525" cy="723900"/>
          </a:xfrm>
          <a:prstGeom prst="rect">
            <a:avLst/>
          </a:prstGeom>
        </p:spPr>
      </p:pic>
      <p:pic>
        <p:nvPicPr>
          <p:cNvPr id="73" name="圖片 7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34796" y="3225057"/>
            <a:ext cx="752170" cy="772777"/>
          </a:xfrm>
          <a:prstGeom prst="rect">
            <a:avLst/>
          </a:prstGeom>
        </p:spPr>
      </p:pic>
      <p:sp>
        <p:nvSpPr>
          <p:cNvPr id="74" name="矩形 73"/>
          <p:cNvSpPr/>
          <p:nvPr/>
        </p:nvSpPr>
        <p:spPr>
          <a:xfrm>
            <a:off x="5909103" y="808885"/>
            <a:ext cx="2999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TW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Zeiler</a:t>
            </a:r>
            <a:r>
              <a:rPr lang="en-US" altLang="zh-TW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M. D., </a:t>
            </a:r>
            <a:r>
              <a:rPr lang="en-US" altLang="zh-TW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ECCV 2014</a:t>
            </a:r>
            <a:r>
              <a:rPr lang="en-US" altLang="zh-TW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TW" alt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6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57" y="1605995"/>
            <a:ext cx="2115242" cy="14383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文字方塊 76"/>
          <p:cNvSpPr txBox="1"/>
          <p:nvPr/>
        </p:nvSpPr>
        <p:spPr>
          <a:xfrm>
            <a:off x="608182" y="3097577"/>
            <a:ext cx="1843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Represented as pixels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683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2" grpId="0" animBg="1"/>
      <p:bldP spid="63" grpId="0" animBg="1"/>
      <p:bldP spid="6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Some patterns are much smaller than the whole image</a:t>
            </a:r>
            <a:endParaRPr lang="zh-TW" altLang="en-US" sz="2400" dirty="0"/>
          </a:p>
        </p:txBody>
      </p:sp>
      <p:pic>
        <p:nvPicPr>
          <p:cNvPr id="15" name="Picture 4" descr="https://upload.wikimedia.org/wikipedia/commons/5/5e/Silverbird_in_Murchison_Falls_National_Park,_Ugand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29" y="3778217"/>
            <a:ext cx="2485663" cy="165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8" descr="data:image/jpeg;base64,/9j/4AAQSkZJRgABAQAAAQABAAD/2wCEAAkGBxASEhAQDxIQDxAPDxAPEA8VFQ8QEBAQFRUWFhUVFRUYHSggGBomGxUVIjEhJSkrLi4uGB8zODMtNygtLisBCgoKDg0OFxAQGCseHx0tLS0tLSstLS0tKy0tLS0tLS0tLS0tLS0tLS0tLS0tKystLS0tKy0rLSstKystLTctLf/AABEIALUBFgMBIgACEQEDEQH/xAAbAAACAwEBAQAAAAAAAAAAAAADBAECBQAGB//EAEAQAAIBAgMFBQQHBgUFAAAAAAECAAMRBBIhBTFBUWETInGRoQYyQoEjUnKxwdHwQ2KSouHxFDNTgrIVY4PC0v/EABoBAAMBAQEBAAAAAAAAAAAAAAECAwAEBQb/xAAiEQEBAAICAgMBAQEBAAAAAAAAAQIRAxIhMQQTQVEykSL/2gAMAwEAAhEDEQA/APmaw1JIBDHsMsejBqNKaOHpwNJJoYZZy8iuMO4anNGisVoCPURFxPozSWMLAJO7Zb5bi/LjL4gYvBu8gtBO8tC2KO8ETId5TNE5KMi0uBKCXUThzp5F1EKolFEOiyWzSLoJe0lVkkR5R0GZWEInBY/bwCBLgSVWEVYlraQJxvCBZxWJR0FOAMKEk5ZPTaAIMi0PllSs0jaCMqSYS0qRKSFsVF4QEyqiXMa4lVJlCTLmDMX69sqXtIlGkyn1M+OUWmphZj0TNXCtPSrmjWoxjDYune2YA7rHT74pQaWr4EN3l38RznPlJ+qzevD0OHYHdqPkY7RqDmPC4nikpsh0zIfEiN0sZUHvBag5OAfVbH1gnH/KP2a/Hsw0yts4E1LMu8cJm0NpgcKtPorioh/21BcfxTQo7XQ7y1+qEH+VmjXGj3lmnYTEVVUX79tGUnvDwMINpITa5U8jOp42je4ZPmch/mtBY3CK/ep2PG28fIr+cMysJuz0OWl1Mx6LZTlZjTPPePnYflHalR0sW0W1+0GtMjqN4+6LlbVMco0FhkERw+IBOU6HhxB8DNBBOLO2Xytjq+l1EOglaaw6LJbNpKiSRLgTrRpR0FaSBL5ZIWHsGkAQiiQBCKJuzacBJtLBZYLFtbSgWTlhQknJAwGSVZIzkkMkLEykGyxtkgmWUxpLAgJxhCsG8culTBMJcmUJlcShkSZJMiWgPidLfNPDNM1DG6DS9c8bCVcoBtm562tGKe0bfAD/ALv6RPDtf5zRwuAznQMOtjaRuv2KefwVdpKfepsR9pT96Sy18Md9KqDzDpbyKytTZrLxUeLUk/5MJeng13tVpL4XqH+S49ZpIG6l3oG2TOv2ireoEgpS4uQOQCmV7Onf3gBzyg39ZDNRH+o/8KiEqxpUeFZh/wCNvwlP8JSJB7RW5HJVv5lZRaqa5aRPixY/dGaDMfdpovXvHz1M2zaR2VM91nqN4io5+WcETZw+zaYCk06h0uCFCgj95GI81iefj2jZh8NNcx9J6OjWFWmtr5lH7S2cnoFInPyWz0fFirh8Kaopmi6927HvIR1Ug6esJUwWJWplw1ZHUjSlWBRvlUF1OnQT0+GoJVTKbKw0KmwJ8dxlF2CxuvaZl4ad5eitykpNz3/0/bV8MLCbUYP2OIpPRqBc17ZqZHMMLi360m0h/vwgMR7Lgm7VSMt7G/e16xGlh61Mt2L9ooa5R1K3HGxvv8JLLHV8LY5y+2yJMyqO2aege9Ing26/Rv7R9KwOoII5ggjzEXRtwacYlW2hTU5bhm+qCLjx5SlQVKg17o35b28zxjTC3yXLkkEq7URSQAzW323D5yn/AFflTPn/AEiTYcDh/eHojdaNOO30S8mjI2q/+kD8zfwhKO3af7RWp9dHX01labDc9j5CXrYOnVGWwJPEb431WTyE5Gph6yOLoytbfbh4jhD5J4xsHVoH6LeCLam9uOXkf1aeh2Ftpa/cfu1bXGlg4HLr+vCPi/5qvme2lknZIfLOKwbak2pwTU46ywbLCWkmWLVBHqoidURpSUq5g2aXqCBYS2GRKhnnSjTp0TIHxlWh6LRVTD0zOhBs4WtoADlI4jS/zjOZuJY+JJmXg7k2HX0m1gcQiENdmO6wsoPS5/KTptRCL09Ix2VrZgRxAOlx0vCNth9yhKfEWAdv4nv6WizVHZszFmY7yblvOEBwo6feZYhBwLeOUD8funU0Nrnhv3WHiToJU10BsL1DyW4X5sRc/IDxi+xWGY6KoHIWLt4gG/nYCWKqD32LN9TV28gbDzMopd+4Ot6aaAdXP4m5kjIg1K1Nd+oog8h8VQ+kFMew9Y27tkS/vaeRPu36AExnDOKbdpTyhhqzsC7ep7vpMyriMuVqpYXAyUhYVXHgNKa+vjCUy7mzBbjXsxcU6Xj9ZvXwks/R49Ls3a9EjK4AJNy92TOemUi4+U2BWY/5YOUm1yco+U8lgCiVNbs1gSxF7fgPCezNE5AzEiwvYbyOg4SOPvQ5M1sMcxz3AvfRmt5XjFTFpYWFgLAAC5t1PKZWLxzFgFp5ad7Fibm/hxjCgkZVAGbQk8BKWePBJfJ/FbPSuo3hj7qgk2HM33TzGJ9matOrl7mIRsoICsQjb9W09DaelwJKgqCQl7Fvib8pqUnAUWI/dGhyg6X8Y+E/sC15nC4N0HuooU6ZVUMovuJA70NXYqN+Zt5PcBQdTNPGkLc5SfDfPPY1iQXBIN7rdrH9dDaQ+dy3i4//AD+r/E45yZ+RWqtuYWPoRBGsQRfW+7rM/EjEMFIZcm9rjvKb7gb2sfCcXIKhtGAt03+E8vj+ZyYY63LXrZfBwzy3PDQbF6kPcX4X8pn7R2viaVGuuEY9oyXpsBd1IILWuORbWEqYog3JzHdc6AeUDUrAFWuG48j1tx87SePyeTtLT34fHqwp7K7Q2jiXc11cUAoymoDmDCwIDEXbidd01cbmp5aiWVk7y8rg3t+ucDi/aW+WnTVmfLqti5sONl38OEBX2h3clZSpbQF1emrH6t7fq48I9nLny/Zjj13+I6w48Omd3H03CVu0RKgFs6K9uVwDCMJgexu2Eq0qdFl7GsqmyE5g4G8q19SBvXh4T0bLO242Xy4Ny+i7QTRhhBMIAK1FitVI84i1URoWzZCokXqCO1BFqglMaW4lWEiWedKdw0+JrCpBKIZZ3uc1QaxBGhHGP0qx0vYzNQw9N4tGPQbPo0z36xy0weHvueSj8ZWri1B+iWy7rtZmPXpEcPiiBlIDLyO8eB4R2v2aqjLmJZQzWtZWPw3tv+USGsDdzpnY9F3t8hwhlpW989kD+zXWs46/V+dvnF6VRhcgBL/HqWt4n8LS6WXvOTTU7231W+yOHjDaEhvMW+iRQBvNIHugc6r8fDSLVccFbLQtVrHu9ra6p0pL+MXas9X6KipSmfgB1bq54wq00pDfcNpnX363NafJP3+NzbqoiYekbswYs97VcQe8c/1KZPvNzbcLac4+tXIFRAM7aheCg/Ex4mJ1q/ZqpYLnYWo0R7qLzI5f8obAIQGqVCWOhcnUkncnz+6Jf6aNvAgKV4/EWO/q56ncBPR4TEZmyqCwHvNqflrPL4N7KznViw05udw8AJv7MxBQBBvY2zDefrGQvs/4Yx2HBOa1td3FQeNuG6UpkKDf4fXoJoYEqb5gCxYHnbl6Sa2HVn4AL3j0/V5THJPKM3H4ao4SkmjN3nO7KvEX4TVwgJa40SmMq9SNCzcz/WXygjMD7wuOekZpUlRLNbXUjn+ry3aRPW2fiK2YkaHpoQB1nlvafDOoJpLlUDUkqoLE2v8Aoaz2NLKb6anXlaZm3sF2iE086VdStRWZSoAte/K14vLjOXHSnFyXjz7R5KntBsvZhDxu27NbiOko1fTvMb7vAePOZ+z2FIlDVFUj3quoJJBNiTfXfxO68HXqOSrC4GoANyTcmeDn8frncdafScfNMsJk0cTiLZQoz3sO7e5J0A03nkBNnZPsXWqkPi3NFD+yXKaxH7zahNOAufAxn2F2MBfE1Vu+YrRDAXQDRn+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+s17Hw5nwj+F2zWVRTvnRRZVPAcADy6GBxFUnvK3ZMSFBVe+xPDMST5Wgg2r4qsKQ7NVysR31axY8u0HDonzPKQh7P6at36j600O9uTHkohMRhKWGtdu2rMocJayqza3fXX8YlQoPUbMdebH7v6TWRjezqL1HNVznY8Tz4DoI+9f6uqobL/3Kp+Lw5dBB1jkHYpq7Czn6qnh4kS+FsDmI7lAWUfXrHd5Sdu/J41qC2KoNezAv1qt+V5sbOGZnb4aaimp6k2vMTBtkphj7zEkdWPH5C81cGpVLDfqfSw++JINrTwdfL3zrd2CjcBbQTRxTkJWy27tJSb7t1yJkpT7tFeQv5maOKzJSqnUZ3RR4TWSNPIWCxLM4DkZVAAsLWsNfKbGHp5zmYEgbh0Eztk4Mgi/xC5Y7vAevmZ6/D4bKFFgeJ6Rddsg3qMhMCT3msO96covidlByQXKrZsyg2D6HeOImrj6tgQFJ1Nh+MSxBcIGIu1i1tyj7XpOrGaiNr5ft7ZrJXNO1kZ6YFNNS2bMzMzG5LHLv6CGxOA7JlqH3adNbAa97MBbzM6u5q11yghVObPmzEsW1/IDheejXB53ZKlrGqlkHBKf0oHmFnP8ngxzly/Y6OH5GXH4/G7syjkponEKL/a3t6kzRpmKIYwhnB6mlN7MKYS8ArS4aLthCYJjOLwbtNsLVXMA5lnaBdodjKHUMWqGEqtFajQbbalRorUMK7QLQbDak6TadMO3xREjC04SnSjdLDz17k5piUFOWFGaVPCRmngon2H6MdaBhqeHM2UwMMmC6Qfa3RlU8PGUobuhuOh5zTp4SFGFk8uQehVdlduKlTKpcEF2zZGYG+vK+g4ScUiUAq0AzlhpVbcpO/d8QmlhlZDdTYkWOgII5EGM0nQG7Uhe4uUOS/ipBB8oZzTWsmuFnp5RARcLvOrVD8PMkxjA0u0ZadO5QGy34k+8xnqtpez1OrYq7FTYgJlVNdxy2tDbM9nzRz5QTemAjmxNzv8ACPvfoGQE7SqqKO4ndX8TPQJhtw36+gjOydjdnZnFySRoL2mrQwYIDDQ8jvHyjaDaMDs+5ubALaJ+0dUFlpJYga+LGN7SxJVgifVAPjzmFUftKtIAE/TAE8NOXPjJcuWsT4Ty9mtBFCLe5UWJ6zYo7hvmHgWu2ZvdAAA3kma9OuCdBa0Tiy/WzkVq0gAWPHcOUyNrZihU7zvHC022qC9zY3HpMHaWMGZ2uLIDr13D5D8J3Y3w5rPPh5KlshqVVayEWVbZSD3SbXIA375nv7U0qNSoX75Z2AYsq8r6W/dEb9pdt5mSjRBvUfs14XY8+mhmd7V7OwlClQdkWpVTEU6uYm7sqnM91O9dLW3C4kM85b197dEw1N32c2D7f0qzslZDQuyLSIu+YscutupGo01PKe3Rp8V2ht7BYis3YYd8O9UG57mUuobs2UJ7jEsb776dZ9M9icfUr4Sk9Zg9VcyMwILHKSFLjgxAHjv4zm5+LrO0mhwy34ejDS2aDE4zkUWLQbNOMG0JKh2i9R5dzF6hmDYbtF6hl3aLu0Jbkq7Sl5VjK3m0HcSdKZp03UO75pQoR+hh5fD0Zp4ehOvLJWQCjho7Swsao0I5ToSW9mZ64WEXDdJpLQhFoTeQZy4eEGHmiKEsKM2mjN7CVNCahoyppRbDxnohG4kR2njagAF7kaZunWW7GXWjFxyynqt1gmHx9QfVN9+/X1hDj3ZiMpFrEHXK3hY+kqlGM06UtjyZFuEJsahJFjc6Zza3yF4RKIphSN6bj1IIv6x9KUtVwuYW5zW3IJ4P4NhbMeAjL1tLj+klNmoEUM1rC7HS9/znn8VjiGqgupSlkuQCcrEnf/J8zOnHDrIlb2p3ae1sik336LzJ/ITHpUquIF/8ulwudT16wOKrq5NWopCJYJTIAZrDS/JRqeevjNOgjuoU91TZmO4m+uUfr7obl/fEGax9e3ka+ysS+KDYILSSkjU/8XVAcBm3mim5mA0udNTA7Z9j++v07VahWpWq16+o7KmFOUKvMkHw08foa0gAANANAJl+0WENVEoglO3qdg9Ue9TpOjZ7dSAFHVhOf7bcv4eTw8n7E+zeFxWzqRq0lDvUrVFqrdaiNmsMrAg2FhodNIH2YYYLHtQqswNS9Gr7opZswahUUAe6ynXk1+G73ewdkJhaFPDU2ZlpAgM1sxuSTe2nGE2lsqlWsaihyivkB3BmFr3GvD1MW8m7d+ZWk8HQJxEijTIVVJLFVUFjvYgWJljOfR6EYNoVoJ5tJUBzFajRmpFKgmkTtLVGi7tDVYsxj44oZcmkEyJ0mU6JfYi86WtOm6h3eXw1KalClF8Kk0qCTWvUFo0o7SpStFI5TSCCEtKEFOHCSwSM2gBTndnGckgpNWLFJHZxkpK5YlOCKcutOFCwirFZRacOiSUWHRY0BCJCqssqwgWPAeX27UxNNAytpYDjZG/tpMfB1XWkWAzOShK6d4u4BBv9seV57naeDNWjVpje6EL9revqBPE7NqXYBu6GBQ8bWuPusYe97S2tMZqvV4DDKyrmUB1AzLvCsfeHmDH8kV2dUu7D64Z+ujW/9ppZY/L/AKT4/QGScad9CLjkdRD5ZOWS0oBklskLknZIOrBZZUiHyyjCDTFmEC4jLiBcQaTyKVBFaojlSKVRDpHIjVizRqqIuwlccXHyB2kiSBJyyvVJBnSSJMPVmPhRNSgkzsKJrYcTmr2TdJY3TWBoiOUxMZwWWCy4EsBDGDIkWhisqRNRgJWVKwxEqREsFRRCKJAEuogFdRDoINIdBGBZRCqshFhlEYEAT57tWn2OKqr8Jqll6BgCB6gT6OFnjPbvB3dWHx07qeGekbt/I38sNm40aOxWLVg3D/DW8DmH6+U37TzfsS+dWbiqKpHizf8Az909RaNnd1PGaUtOtL5ZNopg7TrQmWdlmYMiDdYwVg2WBijiAcRtxF3EBKTqCKVBHqgi1RYYjmz6qxdljtURVhLYuTOBhJJWWEmWkR0HaRCETptAxcJNfDiZGEmvhhOJ7TQoxymIrREbQQCIJYSAJaYXSpEtOh2ylpUiXMrBaMRaWAnAS6iKK6RimIFBDoI0CipDLBJCrGgCCY3tXh81DOBdsPUWsBzUd1x/AzH5TZEh1BBU6hgVI5g6Qg8X7JOKWI7Me5Wptl5Z13jyW/8Auntp87w9Xsaovf6CuGU8Sl+zqj5Xp+c+hq17Eagi4PMHjNQ/U2kyLzrwbZM6dOm2LiJRhCXg2magOIvUEZeK1DBSUs4itWNPFKsMSyKVYrUjVWKvK4ubkUEsJUS4EvEHESZxnQgxMJNfDzp04HsNGjG0kzoDCCTJnQiidOnTArInTooxYCXWTOgERYVZ06NAoqwizp0YFwZM6dMzx3tvhQmWquhctmHM91b/ADDC/wBkT0Hs7XL4aix35beRInTofwK0hOkzoGdJkTpmWg3kzoWpZ4vUnToCUtUitWROhieRSpFqk6dLYObkUEus6dLxzrGdOnTF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492" y="3824234"/>
            <a:ext cx="1296890" cy="1139691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720" y="3742061"/>
            <a:ext cx="2151234" cy="1279848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871066" y="1828068"/>
            <a:ext cx="7401868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neuron does not have to see the whole image to discover the pattern.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圓角矩形圖說文字 42"/>
          <p:cNvSpPr/>
          <p:nvPr/>
        </p:nvSpPr>
        <p:spPr>
          <a:xfrm>
            <a:off x="6259915" y="4808271"/>
            <a:ext cx="2423235" cy="601661"/>
          </a:xfrm>
          <a:prstGeom prst="wedgeRoundRectCallout">
            <a:avLst>
              <a:gd name="adj1" fmla="val -16286"/>
              <a:gd name="adj2" fmla="val -92191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“beak”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detector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473830" y="3824234"/>
            <a:ext cx="406400" cy="3794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直線單箭頭接點 45"/>
          <p:cNvCxnSpPr>
            <a:stCxn id="44" idx="3"/>
            <a:endCxn id="16" idx="1"/>
          </p:cNvCxnSpPr>
          <p:nvPr/>
        </p:nvCxnSpPr>
        <p:spPr>
          <a:xfrm>
            <a:off x="1880230" y="4013964"/>
            <a:ext cx="2214262" cy="3801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1698172" y="2722278"/>
            <a:ext cx="7142071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to small region with less parameters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07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43" grpId="0" animBg="1"/>
      <p:bldP spid="44" grpId="0" animBg="1"/>
      <p:bldP spid="4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http://all4desktop.com/data_images/original/4244361-bir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90" y="3788890"/>
            <a:ext cx="2485663" cy="179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The same patterns appear in different regions.</a:t>
            </a:r>
            <a:endParaRPr lang="zh-TW" altLang="en-US" sz="2400" dirty="0"/>
          </a:p>
        </p:txBody>
      </p:sp>
      <p:pic>
        <p:nvPicPr>
          <p:cNvPr id="15" name="Picture 4" descr="https://upload.wikimedia.org/wikipedia/commons/5/5e/Silverbird_in_Murchison_Falls_National_Park,_Ugand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90" y="1890428"/>
            <a:ext cx="2485663" cy="165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8" descr="data:image/jpeg;base64,/9j/4AAQSkZJRgABAQAAAQABAAD/2wCEAAkGBxASEhAQDxIQDxAPDxAPEA8VFQ8QEBAQFRUWFhUVFRUYHSggGBomGxUVIjEhJSkrLi4uGB8zODMtNygtLisBCgoKDg0OFxAQGCseHx0tLS0tLSstLS0tKy0tLS0tLS0tLS0tLS0tLS0tLS0tKystLS0tKy0rLSstKystLTctLf/AABEIALUBFgMBIgACEQEDEQH/xAAbAAACAwEBAQAAAAAAAAAAAAADBAECBQAGB//EAEAQAAIBAgMFBQQHBgUFAAAAAAECAAMRBBIhBTFBUWETInGRoQYyQoEjUnKxwdHwQ2KSouHxFDNTgrIVY4PC0v/EABoBAAMBAQEBAAAAAAAAAAAAAAECAwAEBQb/xAAiEQEBAAICAgMBAQEBAAAAAAAAAQIRAxIhMQQTQVEykSL/2gAMAwEAAhEDEQA/APmaw1JIBDHsMsejBqNKaOHpwNJJoYZZy8iuMO4anNGisVoCPURFxPozSWMLAJO7Zb5bi/LjL4gYvBu8gtBO8tC2KO8ETId5TNE5KMi0uBKCXUThzp5F1EKolFEOiyWzSLoJe0lVkkR5R0GZWEInBY/bwCBLgSVWEVYlraQJxvCBZxWJR0FOAMKEk5ZPTaAIMi0PllSs0jaCMqSYS0qRKSFsVF4QEyqiXMa4lVJlCTLmDMX69sqXtIlGkyn1M+OUWmphZj0TNXCtPSrmjWoxjDYune2YA7rHT74pQaWr4EN3l38RznPlJ+qzevD0OHYHdqPkY7RqDmPC4nikpsh0zIfEiN0sZUHvBag5OAfVbH1gnH/KP2a/Hsw0yts4E1LMu8cJm0NpgcKtPorioh/21BcfxTQo7XQ7y1+qEH+VmjXGj3lmnYTEVVUX79tGUnvDwMINpITa5U8jOp42je4ZPmch/mtBY3CK/ep2PG28fIr+cMysJuz0OWl1Mx6LZTlZjTPPePnYflHalR0sW0W1+0GtMjqN4+6LlbVMco0FhkERw+IBOU6HhxB8DNBBOLO2Xytjq+l1EOglaaw6LJbNpKiSRLgTrRpR0FaSBL5ZIWHsGkAQiiQBCKJuzacBJtLBZYLFtbSgWTlhQknJAwGSVZIzkkMkLEykGyxtkgmWUxpLAgJxhCsG8culTBMJcmUJlcShkSZJMiWgPidLfNPDNM1DG6DS9c8bCVcoBtm562tGKe0bfAD/ALv6RPDtf5zRwuAznQMOtjaRuv2KefwVdpKfepsR9pT96Sy18Md9KqDzDpbyKytTZrLxUeLUk/5MJeng13tVpL4XqH+S49ZpIG6l3oG2TOv2ireoEgpS4uQOQCmV7Onf3gBzyg39ZDNRH+o/8KiEqxpUeFZh/wCNvwlP8JSJB7RW5HJVv5lZRaqa5aRPixY/dGaDMfdpovXvHz1M2zaR2VM91nqN4io5+WcETZw+zaYCk06h0uCFCgj95GI81iefj2jZh8NNcx9J6OjWFWmtr5lH7S2cnoFInPyWz0fFirh8Kaopmi6927HvIR1Ug6esJUwWJWplw1ZHUjSlWBRvlUF1OnQT0+GoJVTKbKw0KmwJ8dxlF2CxuvaZl4ad5eitykpNz3/0/bV8MLCbUYP2OIpPRqBc17ZqZHMMLi360m0h/vwgMR7Lgm7VSMt7G/e16xGlh61Mt2L9ooa5R1K3HGxvv8JLLHV8LY5y+2yJMyqO2aege9Ing26/Rv7R9KwOoII5ggjzEXRtwacYlW2hTU5bhm+qCLjx5SlQVKg17o35b28zxjTC3yXLkkEq7URSQAzW323D5yn/AFflTPn/AEiTYcDh/eHojdaNOO30S8mjI2q/+kD8zfwhKO3af7RWp9dHX01labDc9j5CXrYOnVGWwJPEb431WTyE5Gph6yOLoytbfbh4jhD5J4xsHVoH6LeCLam9uOXkf1aeh2Ftpa/cfu1bXGlg4HLr+vCPi/5qvme2lknZIfLOKwbak2pwTU46ywbLCWkmWLVBHqoidURpSUq5g2aXqCBYS2GRKhnnSjTp0TIHxlWh6LRVTD0zOhBs4WtoADlI4jS/zjOZuJY+JJmXg7k2HX0m1gcQiENdmO6wsoPS5/KTptRCL09Ix2VrZgRxAOlx0vCNth9yhKfEWAdv4nv6WizVHZszFmY7yblvOEBwo6feZYhBwLeOUD8funU0Nrnhv3WHiToJU10BsL1DyW4X5sRc/IDxi+xWGY6KoHIWLt4gG/nYCWKqD32LN9TV28gbDzMopd+4Ot6aaAdXP4m5kjIg1K1Nd+oog8h8VQ+kFMew9Y27tkS/vaeRPu36AExnDOKbdpTyhhqzsC7ep7vpMyriMuVqpYXAyUhYVXHgNKa+vjCUy7mzBbjXsxcU6Xj9ZvXwks/R49Ls3a9EjK4AJNy92TOemUi4+U2BWY/5YOUm1yco+U8lgCiVNbs1gSxF7fgPCezNE5AzEiwvYbyOg4SOPvQ5M1sMcxz3AvfRmt5XjFTFpYWFgLAAC5t1PKZWLxzFgFp5ad7Fibm/hxjCgkZVAGbQk8BKWePBJfJ/FbPSuo3hj7qgk2HM33TzGJ9matOrl7mIRsoICsQjb9W09DaelwJKgqCQl7Fvib8pqUnAUWI/dGhyg6X8Y+E/sC15nC4N0HuooU6ZVUMovuJA70NXYqN+Zt5PcBQdTNPGkLc5SfDfPPY1iQXBIN7rdrH9dDaQ+dy3i4//AD+r/E45yZ+RWqtuYWPoRBGsQRfW+7rM/EjEMFIZcm9rjvKb7gb2sfCcXIKhtGAt03+E8vj+ZyYY63LXrZfBwzy3PDQbF6kPcX4X8pn7R2viaVGuuEY9oyXpsBd1IILWuORbWEqYog3JzHdc6AeUDUrAFWuG48j1tx87SePyeTtLT34fHqwp7K7Q2jiXc11cUAoymoDmDCwIDEXbidd01cbmp5aiWVk7y8rg3t+ucDi/aW+WnTVmfLqti5sONl38OEBX2h3clZSpbQF1emrH6t7fq48I9nLny/Zjj13+I6w48Omd3H03CVu0RKgFs6K9uVwDCMJgexu2Eq0qdFl7GsqmyE5g4G8q19SBvXh4T0bLO242Xy4Ny+i7QTRhhBMIAK1FitVI84i1URoWzZCokXqCO1BFqglMaW4lWEiWedKdw0+JrCpBKIZZ3uc1QaxBGhHGP0qx0vYzNQw9N4tGPQbPo0z36xy0weHvueSj8ZWri1B+iWy7rtZmPXpEcPiiBlIDLyO8eB4R2v2aqjLmJZQzWtZWPw3tv+USGsDdzpnY9F3t8hwhlpW989kD+zXWs46/V+dvnF6VRhcgBL/HqWt4n8LS6WXvOTTU7231W+yOHjDaEhvMW+iRQBvNIHugc6r8fDSLVccFbLQtVrHu9ra6p0pL+MXas9X6KipSmfgB1bq54wq00pDfcNpnX363NafJP3+NzbqoiYekbswYs97VcQe8c/1KZPvNzbcLac4+tXIFRAM7aheCg/Ex4mJ1q/ZqpYLnYWo0R7qLzI5f8obAIQGqVCWOhcnUkncnz+6Jf6aNvAgKV4/EWO/q56ncBPR4TEZmyqCwHvNqflrPL4N7KznViw05udw8AJv7MxBQBBvY2zDefrGQvs/4Yx2HBOa1td3FQeNuG6UpkKDf4fXoJoYEqb5gCxYHnbl6Sa2HVn4AL3j0/V5THJPKM3H4ao4SkmjN3nO7KvEX4TVwgJa40SmMq9SNCzcz/WXygjMD7wuOekZpUlRLNbXUjn+ry3aRPW2fiK2YkaHpoQB1nlvafDOoJpLlUDUkqoLE2v8Aoaz2NLKb6anXlaZm3sF2iE086VdStRWZSoAte/K14vLjOXHSnFyXjz7R5KntBsvZhDxu27NbiOko1fTvMb7vAePOZ+z2FIlDVFUj3quoJJBNiTfXfxO68HXqOSrC4GoANyTcmeDn8frncdafScfNMsJk0cTiLZQoz3sO7e5J0A03nkBNnZPsXWqkPi3NFD+yXKaxH7zahNOAufAxn2F2MBfE1Vu+YrRDAXQDRn+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+s17Hw5nwj+F2zWVRTvnRRZVPAcADy6GBxFUnvK3ZMSFBVe+xPDMST5Wgg2r4qsKQ7NVysR31axY8u0HDonzPKQh7P6at36j600O9uTHkohMRhKWGtdu2rMocJayqza3fXX8YlQoPUbMdebH7v6TWRjezqL1HNVznY8Tz4DoI+9f6uqobL/3Kp+Lw5dBB1jkHYpq7Czn6qnh4kS+FsDmI7lAWUfXrHd5Sdu/J41qC2KoNezAv1qt+V5sbOGZnb4aaimp6k2vMTBtkphj7zEkdWPH5C81cGpVLDfqfSw++JINrTwdfL3zrd2CjcBbQTRxTkJWy27tJSb7t1yJkpT7tFeQv5maOKzJSqnUZ3RR4TWSNPIWCxLM4DkZVAAsLWsNfKbGHp5zmYEgbh0Eztk4Mgi/xC5Y7vAevmZ6/D4bKFFgeJ6Rddsg3qMhMCT3msO96covidlByQXKrZsyg2D6HeOImrj6tgQFJ1Nh+MSxBcIGIu1i1tyj7XpOrGaiNr5ft7ZrJXNO1kZ6YFNNS2bMzMzG5LHLv6CGxOA7JlqH3adNbAa97MBbzM6u5q11yghVObPmzEsW1/IDheejXB53ZKlrGqlkHBKf0oHmFnP8ngxzly/Y6OH5GXH4/G7syjkponEKL/a3t6kzRpmKIYwhnB6mlN7MKYS8ArS4aLthCYJjOLwbtNsLVXMA5lnaBdodjKHUMWqGEqtFajQbbalRorUMK7QLQbDak6TadMO3xREjC04SnSjdLDz17k5piUFOWFGaVPCRmngon2H6MdaBhqeHM2UwMMmC6Qfa3RlU8PGUobuhuOh5zTp4SFGFk8uQehVdlduKlTKpcEF2zZGYG+vK+g4ScUiUAq0AzlhpVbcpO/d8QmlhlZDdTYkWOgII5EGM0nQG7Uhe4uUOS/ipBB8oZzTWsmuFnp5RARcLvOrVD8PMkxjA0u0ZadO5QGy34k+8xnqtpez1OrYq7FTYgJlVNdxy2tDbM9nzRz5QTemAjmxNzv8ACPvfoGQE7SqqKO4ndX8TPQJhtw36+gjOydjdnZnFySRoL2mrQwYIDDQ8jvHyjaDaMDs+5ubALaJ+0dUFlpJYga+LGN7SxJVgifVAPjzmFUftKtIAE/TAE8NOXPjJcuWsT4Ty9mtBFCLe5UWJ6zYo7hvmHgWu2ZvdAAA3kma9OuCdBa0Tiy/WzkVq0gAWPHcOUyNrZihU7zvHC022qC9zY3HpMHaWMGZ2uLIDr13D5D8J3Y3w5rPPh5KlshqVVayEWVbZSD3SbXIA375nv7U0qNSoX75Z2AYsq8r6W/dEb9pdt5mSjRBvUfs14XY8+mhmd7V7OwlClQdkWpVTEU6uYm7sqnM91O9dLW3C4kM85b197dEw1N32c2D7f0qzslZDQuyLSIu+YscutupGo01PKe3Rp8V2ht7BYis3YYd8O9UG57mUuobs2UJ7jEsb776dZ9M9icfUr4Sk9Zg9VcyMwILHKSFLjgxAHjv4zm5+LrO0mhwy34ejDS2aDE4zkUWLQbNOMG0JKh2i9R5dzF6hmDYbtF6hl3aLu0Jbkq7Sl5VjK3m0HcSdKZp03UO75pQoR+hh5fD0Zp4ehOvLJWQCjho7Swsao0I5ToSW9mZ64WEXDdJpLQhFoTeQZy4eEGHmiKEsKM2mjN7CVNCahoyppRbDxnohG4kR2njagAF7kaZunWW7GXWjFxyynqt1gmHx9QfVN9+/X1hDj3ZiMpFrEHXK3hY+kqlGM06UtjyZFuEJsahJFjc6Zza3yF4RKIphSN6bj1IIv6x9KUtVwuYW5zW3IJ4P4NhbMeAjL1tLj+klNmoEUM1rC7HS9/znn8VjiGqgupSlkuQCcrEnf/J8zOnHDrIlb2p3ae1sik336LzJ/ITHpUquIF/8ulwudT16wOKrq5NWopCJYJTIAZrDS/JRqeevjNOgjuoU91TZmO4m+uUfr7obl/fEGax9e3ka+ysS+KDYILSSkjU/8XVAcBm3mim5mA0udNTA7Z9j++v07VahWpWq16+o7KmFOUKvMkHw08foa0gAANANAJl+0WENVEoglO3qdg9Ue9TpOjZ7dSAFHVhOf7bcv4eTw8n7E+zeFxWzqRq0lDvUrVFqrdaiNmsMrAg2FhodNIH2YYYLHtQqswNS9Gr7opZswahUUAe6ynXk1+G73ewdkJhaFPDU2ZlpAgM1sxuSTe2nGE2lsqlWsaihyivkB3BmFr3GvD1MW8m7d+ZWk8HQJxEijTIVVJLFVUFjvYgWJljOfR6EYNoVoJ5tJUBzFajRmpFKgmkTtLVGi7tDVYsxj44oZcmkEyJ0mU6JfYi86WtOm6h3eXw1KalClF8Kk0qCTWvUFo0o7SpStFI5TSCCEtKEFOHCSwSM2gBTndnGckgpNWLFJHZxkpK5YlOCKcutOFCwirFZRacOiSUWHRY0BCJCqssqwgWPAeX27UxNNAytpYDjZG/tpMfB1XWkWAzOShK6d4u4BBv9seV57naeDNWjVpje6EL9revqBPE7NqXYBu6GBQ8bWuPusYe97S2tMZqvV4DDKyrmUB1AzLvCsfeHmDH8kV2dUu7D64Z+ujW/9ppZY/L/AKT4/QGScad9CLjkdRD5ZOWS0oBklskLknZIOrBZZUiHyyjCDTFmEC4jLiBcQaTyKVBFaojlSKVRDpHIjVizRqqIuwlccXHyB2kiSBJyyvVJBnSSJMPVmPhRNSgkzsKJrYcTmr2TdJY3TWBoiOUxMZwWWCy4EsBDGDIkWhisqRNRgJWVKwxEqREsFRRCKJAEuogFdRDoINIdBGBZRCqshFhlEYEAT57tWn2OKqr8Jqll6BgCB6gT6OFnjPbvB3dWHx07qeGekbt/I38sNm40aOxWLVg3D/DW8DmH6+U37TzfsS+dWbiqKpHizf8Az909RaNnd1PGaUtOtL5ZNopg7TrQmWdlmYMiDdYwVg2WBijiAcRtxF3EBKTqCKVBHqgi1RYYjmz6qxdljtURVhLYuTOBhJJWWEmWkR0HaRCETptAxcJNfDiZGEmvhhOJ7TQoxymIrREbQQCIJYSAJaYXSpEtOh2ylpUiXMrBaMRaWAnAS6iKK6RimIFBDoI0CipDLBJCrGgCCY3tXh81DOBdsPUWsBzUd1x/AzH5TZEh1BBU6hgVI5g6Qg8X7JOKWI7Me5Wptl5Z13jyW/8Auntp87w9Xsaovf6CuGU8Sl+zqj5Xp+c+hq17Eagi4PMHjNQ/U2kyLzrwbZM6dOm2LiJRhCXg2magOIvUEZeK1DBSUs4itWNPFKsMSyKVYrUjVWKvK4ubkUEsJUS4EvEHESZxnQgxMJNfDzp04HsNGjG0kzoDCCTJnQiidOnTArInTooxYCXWTOgERYVZ06NAoqwizp0YFwZM6dMzx3tvhQmWquhctmHM91b/ADDC/wBkT0Hs7XL4aix35beRInTofwK0hOkzoGdJkTpmWg3kzoWpZ4vUnToCUtUitWROhieRSpFqk6dLYObkUEus6dLxzrGdOnTF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817" y="2179799"/>
            <a:ext cx="2151234" cy="1279848"/>
          </a:xfrm>
          <a:prstGeom prst="rect">
            <a:avLst/>
          </a:prstGeom>
        </p:spPr>
      </p:pic>
      <p:sp>
        <p:nvSpPr>
          <p:cNvPr id="10" name="雲朵形圖說文字 9"/>
          <p:cNvSpPr/>
          <p:nvPr/>
        </p:nvSpPr>
        <p:spPr>
          <a:xfrm>
            <a:off x="5075306" y="1737612"/>
            <a:ext cx="3303662" cy="951706"/>
          </a:xfrm>
          <a:prstGeom prst="cloudCallout">
            <a:avLst>
              <a:gd name="adj1" fmla="val -48303"/>
              <a:gd name="adj2" fmla="val 558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“upper-left beak”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detector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289051" y="1940356"/>
            <a:ext cx="406400" cy="3794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03855" y="4305755"/>
            <a:ext cx="406400" cy="3794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3672" y="3964877"/>
            <a:ext cx="2295525" cy="1590675"/>
          </a:xfrm>
          <a:prstGeom prst="rect">
            <a:avLst/>
          </a:prstGeom>
        </p:spPr>
      </p:pic>
      <p:sp>
        <p:nvSpPr>
          <p:cNvPr id="31" name="雲朵形圖說文字 30"/>
          <p:cNvSpPr/>
          <p:nvPr/>
        </p:nvSpPr>
        <p:spPr>
          <a:xfrm>
            <a:off x="5075306" y="4825548"/>
            <a:ext cx="3303662" cy="951706"/>
          </a:xfrm>
          <a:prstGeom prst="cloudCallout">
            <a:avLst>
              <a:gd name="adj1" fmla="val -40531"/>
              <a:gd name="adj2" fmla="val -6065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“middle beak”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detector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548370" y="3590200"/>
            <a:ext cx="32573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can use the same set of parameters.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501720" y="3189376"/>
            <a:ext cx="33824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almost the same thing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>
            <a:off x="4445448" y="3079822"/>
            <a:ext cx="0" cy="1341375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04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31" grpId="0" animBg="1"/>
      <p:bldP spid="6" grpId="0"/>
      <p:bldP spid="3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Subsampling</a:t>
            </a:r>
            <a:r>
              <a:rPr lang="zh-TW" altLang="en-US" sz="2400" dirty="0"/>
              <a:t> </a:t>
            </a:r>
            <a:r>
              <a:rPr lang="en-US" altLang="zh-TW" sz="2400" dirty="0"/>
              <a:t>the pixels will not change the object</a:t>
            </a:r>
            <a:endParaRPr lang="zh-TW" altLang="en-US" sz="2400" dirty="0"/>
          </a:p>
        </p:txBody>
      </p:sp>
      <p:pic>
        <p:nvPicPr>
          <p:cNvPr id="16386" name="Picture 2" descr="http://insider.si.edu/wordpress/wp-content/uploads/2016/04/Mountain_Bluebir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93" y="2245533"/>
            <a:ext cx="3336080" cy="225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insider.si.edu/wordpress/wp-content/uploads/2016/04/Mountain_Bluebir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553" y="2755042"/>
            <a:ext cx="1756743" cy="119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向右箭號 3"/>
          <p:cNvSpPr/>
          <p:nvPr/>
        </p:nvSpPr>
        <p:spPr>
          <a:xfrm>
            <a:off x="4397010" y="2948601"/>
            <a:ext cx="1860668" cy="8029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291673" y="3746252"/>
            <a:ext cx="2075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subsampling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876147" y="1729689"/>
            <a:ext cx="1494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bird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603438" y="2221218"/>
            <a:ext cx="1494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bird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80108" y="4832784"/>
            <a:ext cx="7023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subsample the pixels to make image smaller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876147" y="5342274"/>
            <a:ext cx="7023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parameters for the network to process the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向右箭號 11"/>
          <p:cNvSpPr/>
          <p:nvPr/>
        </p:nvSpPr>
        <p:spPr>
          <a:xfrm>
            <a:off x="955593" y="5342274"/>
            <a:ext cx="920554" cy="48287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66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9" grpId="0"/>
      <p:bldP spid="8" grpId="0"/>
      <p:bldP spid="13" grpId="0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749703" y="2274347"/>
            <a:ext cx="2906568" cy="3201477"/>
            <a:chOff x="-1626455" y="3999117"/>
            <a:chExt cx="2906568" cy="320147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-1626455" y="5442856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Fully Connected Feedforward network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277455" y="1705969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 dog 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Flatten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repeat many times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左大括弧 22"/>
          <p:cNvSpPr/>
          <p:nvPr/>
        </p:nvSpPr>
        <p:spPr>
          <a:xfrm flipH="1">
            <a:off x="7026249" y="1806541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56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3" grpId="0" animBg="1"/>
      <p:bldP spid="14" grpId="0" animBg="1"/>
      <p:bldP spid="15" grpId="0" animBg="1"/>
      <p:bldP spid="16" grpId="0" animBg="1"/>
      <p:bldP spid="12" grpId="0" animBg="1"/>
      <p:bldP spid="18" grpId="0" animBg="1"/>
      <p:bldP spid="19" grpId="0" animBg="1"/>
      <p:bldP spid="20" grpId="0" animBg="1"/>
      <p:bldP spid="17" grpId="0" animBg="1"/>
      <p:bldP spid="22" grpId="0" animBg="1"/>
      <p:bldP spid="21" grpId="0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Variants of Neural Networks</a:t>
            </a:r>
            <a:endParaRPr lang="zh-TW" altLang="en-US" b="1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0133723"/>
              </p:ext>
            </p:extLst>
          </p:nvPr>
        </p:nvGraphicFramePr>
        <p:xfrm>
          <a:off x="566738" y="1268413"/>
          <a:ext cx="8001000" cy="5113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 2"/>
          <p:cNvSpPr/>
          <p:nvPr/>
        </p:nvSpPr>
        <p:spPr>
          <a:xfrm>
            <a:off x="539552" y="2060848"/>
            <a:ext cx="8070957" cy="16316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46967" y="2291993"/>
            <a:ext cx="2963542" cy="95855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Widely used in image processing</a:t>
            </a:r>
            <a:endParaRPr lang="zh-TW" alt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77086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414945" y="4419540"/>
            <a:ext cx="4173041" cy="9355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0795" y="1713451"/>
            <a:ext cx="4173041" cy="23745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Flatten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repeat many times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左大括弧 22"/>
          <p:cNvSpPr/>
          <p:nvPr/>
        </p:nvSpPr>
        <p:spPr>
          <a:xfrm flipH="1">
            <a:off x="7026249" y="1806541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7898" y="1862451"/>
            <a:ext cx="43055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patterns are much smaller than the whole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1502" y="3232243"/>
            <a:ext cx="41659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same patterns appear in different regions.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5943" y="4554815"/>
            <a:ext cx="41730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Subsampling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pixels will not change the object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直線單箭頭接點 25"/>
          <p:cNvCxnSpPr>
            <a:stCxn id="11" idx="1"/>
            <a:endCxn id="10" idx="3"/>
          </p:cNvCxnSpPr>
          <p:nvPr/>
        </p:nvCxnSpPr>
        <p:spPr>
          <a:xfrm flipH="1">
            <a:off x="4593836" y="2207749"/>
            <a:ext cx="656087" cy="6930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14" idx="1"/>
            <a:endCxn id="10" idx="3"/>
          </p:cNvCxnSpPr>
          <p:nvPr/>
        </p:nvCxnSpPr>
        <p:spPr>
          <a:xfrm flipH="1" flipV="1">
            <a:off x="4593836" y="2900749"/>
            <a:ext cx="656087" cy="147522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stCxn id="13" idx="1"/>
            <a:endCxn id="25" idx="3"/>
          </p:cNvCxnSpPr>
          <p:nvPr/>
        </p:nvCxnSpPr>
        <p:spPr>
          <a:xfrm flipH="1">
            <a:off x="4587986" y="3307761"/>
            <a:ext cx="661937" cy="157954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stCxn id="15" idx="1"/>
            <a:endCxn id="25" idx="3"/>
          </p:cNvCxnSpPr>
          <p:nvPr/>
        </p:nvCxnSpPr>
        <p:spPr>
          <a:xfrm flipH="1" flipV="1">
            <a:off x="4587986" y="4887306"/>
            <a:ext cx="661937" cy="52192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81190" y="1388954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Property 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87518" y="2743180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Property 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87518" y="4070720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Property 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21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0" grpId="0" animBg="1"/>
      <p:bldP spid="3" grpId="0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749703" y="2274347"/>
            <a:ext cx="2906568" cy="3201477"/>
            <a:chOff x="-1626455" y="3999117"/>
            <a:chExt cx="2906568" cy="320147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-1626455" y="5442856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Fully Connected Feedforward network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277455" y="1705969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 dog 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Flatten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repeat many times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左大括弧 22"/>
          <p:cNvSpPr/>
          <p:nvPr/>
        </p:nvSpPr>
        <p:spPr>
          <a:xfrm flipH="1">
            <a:off x="7026249" y="1806541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169420" y="1864286"/>
            <a:ext cx="1856830" cy="6965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189870" y="4028284"/>
            <a:ext cx="1856830" cy="6965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9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x 6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897253"/>
              </p:ext>
            </p:extLst>
          </p:nvPr>
        </p:nvGraphicFramePr>
        <p:xfrm>
          <a:off x="5259953" y="2068862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6791447" y="2421240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384233"/>
              </p:ext>
            </p:extLst>
          </p:nvPr>
        </p:nvGraphicFramePr>
        <p:xfrm>
          <a:off x="5259953" y="369360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6791447" y="4032874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 rot="5400000">
            <a:off x="5830067" y="5019398"/>
            <a:ext cx="708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213996" y="1005108"/>
            <a:ext cx="355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Those are the network parameters to be learned.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7002037" y="2879557"/>
            <a:ext cx="102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Matrix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002037" y="4449636"/>
            <a:ext cx="102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Matrix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213996" y="5850635"/>
            <a:ext cx="355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filter detects a small pattern (3 x 3).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678266" y="6013393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Property 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内容占位符 15">
            <a:extLst>
              <a:ext uri="{FF2B5EF4-FFF2-40B4-BE49-F238E27FC236}">
                <a16:creationId xmlns="" xmlns:a16="http://schemas.microsoft.com/office/drawing/2014/main" id="{873AC957-A0A3-4138-905A-CEF6309E0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17" name="內容版面配置區 3">
            <a:extLst>
              <a:ext uri="{FF2B5EF4-FFF2-40B4-BE49-F238E27FC236}">
                <a16:creationId xmlns="" xmlns:a16="http://schemas.microsoft.com/office/drawing/2014/main" id="{0088A0E5-DFE0-4244-BFB0-1058BE859E5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782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0" grpId="0"/>
      <p:bldP spid="11" grpId="0"/>
      <p:bldP spid="3" grpId="0"/>
      <p:bldP spid="12" grpId="0"/>
      <p:bldP spid="13" grpId="0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x 6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134305"/>
              </p:ext>
            </p:extLst>
          </p:nvPr>
        </p:nvGraphicFramePr>
        <p:xfrm>
          <a:off x="5563892" y="478405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7186046" y="93337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85111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4722062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5563891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484714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167364" y="1732534"/>
            <a:ext cx="120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tride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內容版面配置區 3">
            <a:extLst>
              <a:ext uri="{FF2B5EF4-FFF2-40B4-BE49-F238E27FC236}">
                <a16:creationId xmlns="" xmlns:a16="http://schemas.microsoft.com/office/drawing/2014/main" id="{4D72E898-1AAB-4D81-AF79-5FC2E2593AB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169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2" grpId="0" animBg="1"/>
      <p:bldP spid="13" grpId="0" animBg="1"/>
      <p:bldP spid="28" grpId="0" animBg="1"/>
      <p:bldP spid="3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x 6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700371"/>
              </p:ext>
            </p:extLst>
          </p:nvPr>
        </p:nvGraphicFramePr>
        <p:xfrm>
          <a:off x="5563892" y="478405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7186046" y="93337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85111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4722062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5563891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963015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167364" y="1732534"/>
            <a:ext cx="1476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s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tride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02911" y="4481651"/>
            <a:ext cx="29722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set s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tride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 below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内容占位符 8">
            <a:extLst>
              <a:ext uri="{FF2B5EF4-FFF2-40B4-BE49-F238E27FC236}">
                <a16:creationId xmlns="" xmlns:a16="http://schemas.microsoft.com/office/drawing/2014/main" id="{4B8F5F71-6B00-4BD7-80F5-6987EB249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15" name="內容版面配置區 3">
            <a:extLst>
              <a:ext uri="{FF2B5EF4-FFF2-40B4-BE49-F238E27FC236}">
                <a16:creationId xmlns="" xmlns:a16="http://schemas.microsoft.com/office/drawing/2014/main" id="{0BA07721-B3A5-459C-A125-C0ED734197CF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064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2" grpId="0" animBg="1"/>
      <p:bldP spid="13" grpId="0" animBg="1"/>
      <p:bldP spid="28" grpId="0" animBg="1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x 6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193068"/>
              </p:ext>
            </p:extLst>
          </p:nvPr>
        </p:nvGraphicFramePr>
        <p:xfrm>
          <a:off x="5563892" y="478405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7186046" y="93337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85111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4722062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5563891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6405720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7247549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4722062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5563891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橢圓 17"/>
          <p:cNvSpPr/>
          <p:nvPr/>
        </p:nvSpPr>
        <p:spPr>
          <a:xfrm>
            <a:off x="6405720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橢圓 18"/>
          <p:cNvSpPr/>
          <p:nvPr/>
        </p:nvSpPr>
        <p:spPr>
          <a:xfrm>
            <a:off x="7247549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橢圓 19"/>
          <p:cNvSpPr/>
          <p:nvPr/>
        </p:nvSpPr>
        <p:spPr>
          <a:xfrm>
            <a:off x="4722062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5563891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橢圓 21"/>
          <p:cNvSpPr/>
          <p:nvPr/>
        </p:nvSpPr>
        <p:spPr>
          <a:xfrm>
            <a:off x="6405720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7247549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4732036" y="5259802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橢圓 24"/>
          <p:cNvSpPr/>
          <p:nvPr/>
        </p:nvSpPr>
        <p:spPr>
          <a:xfrm>
            <a:off x="5563891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橢圓 25"/>
          <p:cNvSpPr/>
          <p:nvPr/>
        </p:nvSpPr>
        <p:spPr>
          <a:xfrm>
            <a:off x="6405720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橢圓 26"/>
          <p:cNvSpPr/>
          <p:nvPr/>
        </p:nvSpPr>
        <p:spPr>
          <a:xfrm>
            <a:off x="7247549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484714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930824" y="2402206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432953" y="2405350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85111" y="2810239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167364" y="1732534"/>
            <a:ext cx="120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tride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432953" y="3767518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63890" y="478405"/>
            <a:ext cx="524489" cy="454967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120535" y="936720"/>
            <a:ext cx="524489" cy="454967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645024" y="1405708"/>
            <a:ext cx="524489" cy="454967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5563890" y="478405"/>
            <a:ext cx="1605623" cy="138227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4713060" y="2785871"/>
            <a:ext cx="729002" cy="70826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732036" y="5262585"/>
            <a:ext cx="729002" cy="70826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599875" y="6046055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Property 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直線接點 40"/>
          <p:cNvCxnSpPr/>
          <p:nvPr/>
        </p:nvCxnSpPr>
        <p:spPr>
          <a:xfrm>
            <a:off x="929397" y="2425786"/>
            <a:ext cx="1605623" cy="138227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>
            <a:off x="880630" y="3761564"/>
            <a:ext cx="1605623" cy="138227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內容版面配置區 3">
            <a:extLst>
              <a:ext uri="{FF2B5EF4-FFF2-40B4-BE49-F238E27FC236}">
                <a16:creationId xmlns="" xmlns:a16="http://schemas.microsoft.com/office/drawing/2014/main" id="{DA5594C0-842C-4D64-A8D8-041D62BFE5DB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718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8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x 6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4722062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5563891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6405720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7247549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4722062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5563891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橢圓 17"/>
          <p:cNvSpPr/>
          <p:nvPr/>
        </p:nvSpPr>
        <p:spPr>
          <a:xfrm>
            <a:off x="6405720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橢圓 18"/>
          <p:cNvSpPr/>
          <p:nvPr/>
        </p:nvSpPr>
        <p:spPr>
          <a:xfrm>
            <a:off x="7247549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橢圓 19"/>
          <p:cNvSpPr/>
          <p:nvPr/>
        </p:nvSpPr>
        <p:spPr>
          <a:xfrm>
            <a:off x="4722062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5563891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橢圓 21"/>
          <p:cNvSpPr/>
          <p:nvPr/>
        </p:nvSpPr>
        <p:spPr>
          <a:xfrm>
            <a:off x="6405720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7247549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4722062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橢圓 24"/>
          <p:cNvSpPr/>
          <p:nvPr/>
        </p:nvSpPr>
        <p:spPr>
          <a:xfrm>
            <a:off x="5563891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橢圓 25"/>
          <p:cNvSpPr/>
          <p:nvPr/>
        </p:nvSpPr>
        <p:spPr>
          <a:xfrm>
            <a:off x="6405720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橢圓 26"/>
          <p:cNvSpPr/>
          <p:nvPr/>
        </p:nvSpPr>
        <p:spPr>
          <a:xfrm>
            <a:off x="7247549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5" name="表格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124655"/>
              </p:ext>
            </p:extLst>
          </p:nvPr>
        </p:nvGraphicFramePr>
        <p:xfrm>
          <a:off x="5687103" y="365126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" name="文字方塊 35"/>
          <p:cNvSpPr txBox="1"/>
          <p:nvPr/>
        </p:nvSpPr>
        <p:spPr>
          <a:xfrm>
            <a:off x="7309257" y="820093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85111" y="2399062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488818" y="2399062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930824" y="2400838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406593" y="2399062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985111" y="2810239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橢圓 41"/>
          <p:cNvSpPr/>
          <p:nvPr/>
        </p:nvSpPr>
        <p:spPr>
          <a:xfrm>
            <a:off x="4905599" y="29961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橢圓 42"/>
          <p:cNvSpPr/>
          <p:nvPr/>
        </p:nvSpPr>
        <p:spPr>
          <a:xfrm>
            <a:off x="5747428" y="29961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橢圓 43"/>
          <p:cNvSpPr/>
          <p:nvPr/>
        </p:nvSpPr>
        <p:spPr>
          <a:xfrm>
            <a:off x="6589257" y="29961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橢圓 44"/>
          <p:cNvSpPr/>
          <p:nvPr/>
        </p:nvSpPr>
        <p:spPr>
          <a:xfrm>
            <a:off x="7431086" y="29961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橢圓 45"/>
          <p:cNvSpPr/>
          <p:nvPr/>
        </p:nvSpPr>
        <p:spPr>
          <a:xfrm>
            <a:off x="4905599" y="37962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橢圓 46"/>
          <p:cNvSpPr/>
          <p:nvPr/>
        </p:nvSpPr>
        <p:spPr>
          <a:xfrm>
            <a:off x="5747428" y="37962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橢圓 47"/>
          <p:cNvSpPr/>
          <p:nvPr/>
        </p:nvSpPr>
        <p:spPr>
          <a:xfrm>
            <a:off x="6589257" y="37962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橢圓 48"/>
          <p:cNvSpPr/>
          <p:nvPr/>
        </p:nvSpPr>
        <p:spPr>
          <a:xfrm>
            <a:off x="7431086" y="37962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橢圓 49"/>
          <p:cNvSpPr/>
          <p:nvPr/>
        </p:nvSpPr>
        <p:spPr>
          <a:xfrm>
            <a:off x="4905599" y="46540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橢圓 50"/>
          <p:cNvSpPr/>
          <p:nvPr/>
        </p:nvSpPr>
        <p:spPr>
          <a:xfrm>
            <a:off x="5747428" y="46540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橢圓 51"/>
          <p:cNvSpPr/>
          <p:nvPr/>
        </p:nvSpPr>
        <p:spPr>
          <a:xfrm>
            <a:off x="6589257" y="46540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橢圓 52"/>
          <p:cNvSpPr/>
          <p:nvPr/>
        </p:nvSpPr>
        <p:spPr>
          <a:xfrm>
            <a:off x="7431086" y="46540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橢圓 53"/>
          <p:cNvSpPr/>
          <p:nvPr/>
        </p:nvSpPr>
        <p:spPr>
          <a:xfrm>
            <a:off x="4905599" y="54541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橢圓 54"/>
          <p:cNvSpPr/>
          <p:nvPr/>
        </p:nvSpPr>
        <p:spPr>
          <a:xfrm>
            <a:off x="5747428" y="54541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橢圓 55"/>
          <p:cNvSpPr/>
          <p:nvPr/>
        </p:nvSpPr>
        <p:spPr>
          <a:xfrm>
            <a:off x="6589257" y="54541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橢圓 56"/>
          <p:cNvSpPr/>
          <p:nvPr/>
        </p:nvSpPr>
        <p:spPr>
          <a:xfrm>
            <a:off x="7431086" y="54541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572000" y="1789385"/>
            <a:ext cx="3793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the same process for every filter</a:t>
            </a:r>
            <a:endParaRPr lang="zh-TW" altLang="en-US" sz="28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415409" y="3783331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167364" y="1732534"/>
            <a:ext cx="120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tride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5415744" y="6174168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x 4 image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15799" y="4052684"/>
            <a:ext cx="2320707" cy="97246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</a:p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1" name="內容版面配置區 3">
            <a:extLst>
              <a:ext uri="{FF2B5EF4-FFF2-40B4-BE49-F238E27FC236}">
                <a16:creationId xmlns="" xmlns:a16="http://schemas.microsoft.com/office/drawing/2014/main" id="{DEFBB363-6841-433A-96EA-A65DD50F205B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35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3" grpId="0"/>
      <p:bldP spid="58" grpId="0" animBg="1"/>
      <p:bldP spid="60" grpId="0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Zero Padding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x 6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941723"/>
              </p:ext>
            </p:extLst>
          </p:nvPr>
        </p:nvGraphicFramePr>
        <p:xfrm>
          <a:off x="5563892" y="478405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7186046" y="93337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40020" y="1914747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453181" y="3297271"/>
            <a:ext cx="40621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will get another 6 x 6 images in this way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887045" y="4237278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472906" y="1895295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向右箭號 9"/>
          <p:cNvSpPr/>
          <p:nvPr/>
        </p:nvSpPr>
        <p:spPr>
          <a:xfrm>
            <a:off x="5128402" y="4619042"/>
            <a:ext cx="1063572" cy="44289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6191974" y="4578880"/>
            <a:ext cx="2442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Zero padding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985111" y="1921089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40031" y="1895295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518674" y="2311568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29353" y="2774331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3819921" y="4251378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3830599" y="4673980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3830599" y="5082644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3385923" y="5119422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2952009" y="5119422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4" name="內容版面配置區 3">
            <a:extLst>
              <a:ext uri="{FF2B5EF4-FFF2-40B4-BE49-F238E27FC236}">
                <a16:creationId xmlns="" xmlns:a16="http://schemas.microsoft.com/office/drawing/2014/main" id="{C0DA46E0-4501-482E-871B-354FFF661562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170393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8" grpId="0"/>
      <p:bldP spid="33" grpId="0" animBg="1"/>
      <p:bldP spid="9" grpId="0"/>
      <p:bldP spid="10" grpId="0" animBg="1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Colorful image</a:t>
            </a:r>
            <a:endParaRPr lang="zh-TW" altLang="en-US" dirty="0"/>
          </a:p>
        </p:txBody>
      </p:sp>
      <p:graphicFrame>
        <p:nvGraphicFramePr>
          <p:cNvPr id="6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3408002"/>
              </p:ext>
            </p:extLst>
          </p:nvPr>
        </p:nvGraphicFramePr>
        <p:xfrm>
          <a:off x="4953907" y="3442427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6262169"/>
              </p:ext>
            </p:extLst>
          </p:nvPr>
        </p:nvGraphicFramePr>
        <p:xfrm>
          <a:off x="5117572" y="3647290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5171020"/>
              </p:ext>
            </p:extLst>
          </p:nvPr>
        </p:nvGraphicFramePr>
        <p:xfrm>
          <a:off x="5324483" y="3849906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0787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5011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514816"/>
              </p:ext>
            </p:extLst>
          </p:nvPr>
        </p:nvGraphicFramePr>
        <p:xfrm>
          <a:off x="2967403" y="161477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4676035" y="2341867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828135"/>
              </p:ext>
            </p:extLst>
          </p:nvPr>
        </p:nvGraphicFramePr>
        <p:xfrm>
          <a:off x="5971758" y="157268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文字方塊 11"/>
          <p:cNvSpPr txBox="1"/>
          <p:nvPr/>
        </p:nvSpPr>
        <p:spPr>
          <a:xfrm>
            <a:off x="7680922" y="2301169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846941"/>
              </p:ext>
            </p:extLst>
          </p:nvPr>
        </p:nvGraphicFramePr>
        <p:xfrm>
          <a:off x="3119803" y="176717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565912"/>
              </p:ext>
            </p:extLst>
          </p:nvPr>
        </p:nvGraphicFramePr>
        <p:xfrm>
          <a:off x="3272203" y="1882328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746745"/>
              </p:ext>
            </p:extLst>
          </p:nvPr>
        </p:nvGraphicFramePr>
        <p:xfrm>
          <a:off x="6124690" y="1708736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810367"/>
              </p:ext>
            </p:extLst>
          </p:nvPr>
        </p:nvGraphicFramePr>
        <p:xfrm>
          <a:off x="6277090" y="1861136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向右箭號 4"/>
          <p:cNvSpPr/>
          <p:nvPr/>
        </p:nvSpPr>
        <p:spPr>
          <a:xfrm>
            <a:off x="4295788" y="4380417"/>
            <a:ext cx="508522" cy="86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353684" y="3059766"/>
            <a:ext cx="3927508" cy="3629534"/>
            <a:chOff x="353684" y="3059766"/>
            <a:chExt cx="3927508" cy="3629534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4122" y="3442427"/>
              <a:ext cx="3907070" cy="3246873"/>
            </a:xfrm>
            <a:prstGeom prst="rect">
              <a:avLst/>
            </a:prstGeom>
          </p:spPr>
        </p:pic>
        <p:sp>
          <p:nvSpPr>
            <p:cNvPr id="17" name="文字方塊 16"/>
            <p:cNvSpPr txBox="1"/>
            <p:nvPr/>
          </p:nvSpPr>
          <p:spPr>
            <a:xfrm>
              <a:off x="353684" y="3059766"/>
              <a:ext cx="19976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Colorful image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606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5513178"/>
              </p:ext>
            </p:extLst>
          </p:nvPr>
        </p:nvGraphicFramePr>
        <p:xfrm>
          <a:off x="1450294" y="1289137"/>
          <a:ext cx="1805646" cy="17234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94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0094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0094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0094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0094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009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729795" y="3012625"/>
            <a:ext cx="1246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849" y="1312729"/>
            <a:ext cx="1915672" cy="1873101"/>
          </a:xfrm>
          <a:prstGeom prst="rect">
            <a:avLst/>
          </a:prstGeom>
        </p:spPr>
      </p:pic>
      <p:sp>
        <p:nvSpPr>
          <p:cNvPr id="7" name="向右箭號 62"/>
          <p:cNvSpPr/>
          <p:nvPr/>
        </p:nvSpPr>
        <p:spPr>
          <a:xfrm>
            <a:off x="3674008" y="2150881"/>
            <a:ext cx="1880625" cy="6664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729707" y="2629555"/>
            <a:ext cx="170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526830"/>
              </p:ext>
            </p:extLst>
          </p:nvPr>
        </p:nvGraphicFramePr>
        <p:xfrm>
          <a:off x="4586226" y="1267812"/>
          <a:ext cx="964038" cy="8151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34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2134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134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717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7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7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761591"/>
              </p:ext>
            </p:extLst>
          </p:nvPr>
        </p:nvGraphicFramePr>
        <p:xfrm>
          <a:off x="3503901" y="1272565"/>
          <a:ext cx="947868" cy="802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595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595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1595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67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7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7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1040889" y="1045679"/>
            <a:ext cx="7090673" cy="26045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271968" y="3898279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340356" y="4615972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346174" y="404564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3" name="Object 12"/>
          <p:cNvGraphicFramePr>
            <a:graphicFrameLocks noChangeAspect="1"/>
          </p:cNvGraphicFramePr>
          <p:nvPr>
            <p:extLst/>
          </p:nvPr>
        </p:nvGraphicFramePr>
        <p:xfrm>
          <a:off x="5358873" y="3950393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8873" y="3950393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12"/>
          <p:cNvGraphicFramePr>
            <a:graphicFrameLocks noChangeAspect="1"/>
          </p:cNvGraphicFramePr>
          <p:nvPr>
            <p:extLst/>
          </p:nvPr>
        </p:nvGraphicFramePr>
        <p:xfrm>
          <a:off x="5364169" y="4533122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9" y="4533122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矩形 44"/>
          <p:cNvSpPr/>
          <p:nvPr/>
        </p:nvSpPr>
        <p:spPr>
          <a:xfrm>
            <a:off x="6826131" y="3870638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橢圓 45"/>
          <p:cNvSpPr/>
          <p:nvPr/>
        </p:nvSpPr>
        <p:spPr>
          <a:xfrm>
            <a:off x="6923241" y="388164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橢圓 46"/>
          <p:cNvSpPr/>
          <p:nvPr/>
        </p:nvSpPr>
        <p:spPr>
          <a:xfrm>
            <a:off x="6925583" y="466021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橢圓 47"/>
          <p:cNvSpPr/>
          <p:nvPr/>
        </p:nvSpPr>
        <p:spPr>
          <a:xfrm>
            <a:off x="6913950" y="5888222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字方塊 48"/>
          <p:cNvSpPr txBox="1"/>
          <p:nvPr/>
        </p:nvSpPr>
        <p:spPr>
          <a:xfrm rot="5400000">
            <a:off x="6911203" y="5095072"/>
            <a:ext cx="769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5349881" y="6013729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1" name="Object 12"/>
          <p:cNvGraphicFramePr>
            <a:graphicFrameLocks noChangeAspect="1"/>
          </p:cNvGraphicFramePr>
          <p:nvPr>
            <p:extLst/>
          </p:nvPr>
        </p:nvGraphicFramePr>
        <p:xfrm>
          <a:off x="5319713" y="5918269"/>
          <a:ext cx="46196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9" name="方程式" r:id="rId8" imgW="215640" imgH="228600" progId="Equation.3">
                  <p:embed/>
                </p:oleObj>
              </mc:Choice>
              <mc:Fallback>
                <p:oleObj name="方程式" r:id="rId8" imgW="2156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9713" y="5918269"/>
                        <a:ext cx="46196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文字方塊 51"/>
          <p:cNvSpPr txBox="1"/>
          <p:nvPr/>
        </p:nvSpPr>
        <p:spPr>
          <a:xfrm rot="5400000">
            <a:off x="5240926" y="5044031"/>
            <a:ext cx="769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直線單箭頭接點 52"/>
          <p:cNvCxnSpPr>
            <a:stCxn id="43" idx="3"/>
            <a:endCxn id="46" idx="2"/>
          </p:cNvCxnSpPr>
          <p:nvPr/>
        </p:nvCxnSpPr>
        <p:spPr>
          <a:xfrm flipV="1">
            <a:off x="5684311" y="4168719"/>
            <a:ext cx="1238930" cy="126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stCxn id="42" idx="3"/>
            <a:endCxn id="47" idx="2"/>
          </p:cNvCxnSpPr>
          <p:nvPr/>
        </p:nvCxnSpPr>
        <p:spPr>
          <a:xfrm>
            <a:off x="5689074" y="4217093"/>
            <a:ext cx="123650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stCxn id="42" idx="3"/>
            <a:endCxn id="48" idx="2"/>
          </p:cNvCxnSpPr>
          <p:nvPr/>
        </p:nvCxnSpPr>
        <p:spPr>
          <a:xfrm>
            <a:off x="5689074" y="4217093"/>
            <a:ext cx="122487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stCxn id="44" idx="3"/>
            <a:endCxn id="46" idx="2"/>
          </p:cNvCxnSpPr>
          <p:nvPr/>
        </p:nvCxnSpPr>
        <p:spPr>
          <a:xfrm flipV="1">
            <a:off x="5716594" y="4168719"/>
            <a:ext cx="120664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stCxn id="41" idx="3"/>
            <a:endCxn id="47" idx="2"/>
          </p:cNvCxnSpPr>
          <p:nvPr/>
        </p:nvCxnSpPr>
        <p:spPr>
          <a:xfrm>
            <a:off x="5683256" y="4787422"/>
            <a:ext cx="124232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>
            <a:stCxn id="41" idx="3"/>
            <a:endCxn id="48" idx="2"/>
          </p:cNvCxnSpPr>
          <p:nvPr/>
        </p:nvCxnSpPr>
        <p:spPr>
          <a:xfrm>
            <a:off x="5683256" y="4787422"/>
            <a:ext cx="123069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stCxn id="51" idx="3"/>
            <a:endCxn id="46" idx="2"/>
          </p:cNvCxnSpPr>
          <p:nvPr/>
        </p:nvCxnSpPr>
        <p:spPr>
          <a:xfrm flipV="1">
            <a:off x="5781675" y="4168719"/>
            <a:ext cx="1141566" cy="1994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>
            <a:stCxn id="51" idx="3"/>
            <a:endCxn id="47" idx="2"/>
          </p:cNvCxnSpPr>
          <p:nvPr/>
        </p:nvCxnSpPr>
        <p:spPr>
          <a:xfrm flipV="1">
            <a:off x="5781675" y="4947289"/>
            <a:ext cx="1143908" cy="12154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>
            <a:stCxn id="51" idx="3"/>
            <a:endCxn id="48" idx="2"/>
          </p:cNvCxnSpPr>
          <p:nvPr/>
        </p:nvCxnSpPr>
        <p:spPr>
          <a:xfrm>
            <a:off x="5781675" y="6162744"/>
            <a:ext cx="1132275" cy="1255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內容版面配置區 3"/>
          <p:cNvGraphicFramePr>
            <a:graphicFrameLocks/>
          </p:cNvGraphicFramePr>
          <p:nvPr>
            <p:extLst/>
          </p:nvPr>
        </p:nvGraphicFramePr>
        <p:xfrm>
          <a:off x="3331975" y="4274711"/>
          <a:ext cx="1805646" cy="17234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94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0094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0094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0094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0094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009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9" name="矩形 68"/>
          <p:cNvSpPr/>
          <p:nvPr/>
        </p:nvSpPr>
        <p:spPr>
          <a:xfrm>
            <a:off x="318572" y="150071"/>
            <a:ext cx="1847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sz="3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1476798" y="4688677"/>
            <a:ext cx="1935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Fully-connected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732391" y="3797230"/>
            <a:ext cx="916129" cy="274927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5666879" y="1232761"/>
            <a:ext cx="2085643" cy="205884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Convolution </a:t>
            </a:r>
            <a:r>
              <a:rPr lang="en-US" altLang="zh-CN" dirty="0" err="1"/>
              <a:t>v.s</a:t>
            </a:r>
            <a:r>
              <a:rPr lang="en-US" altLang="zh-CN" dirty="0"/>
              <a:t>. Fully Connected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321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pc="-5" dirty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spc="-5" dirty="0">
                <a:latin typeface="Times New Roman" charset="0"/>
                <a:ea typeface="Times New Roman" charset="0"/>
                <a:cs typeface="Times New Roman" charset="0"/>
              </a:rPr>
              <a:t>Brief</a:t>
            </a:r>
            <a:r>
              <a:rPr lang="zh-CN" altLang="en-US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spc="-5" dirty="0">
                <a:latin typeface="Times New Roman" charset="0"/>
                <a:ea typeface="Times New Roman" charset="0"/>
                <a:cs typeface="Times New Roman" charset="0"/>
              </a:rPr>
              <a:t>History</a:t>
            </a:r>
            <a:r>
              <a:rPr lang="zh-CN" altLang="en-US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spc="-5" dirty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spc="-5" dirty="0">
                <a:latin typeface="Times New Roman" charset="0"/>
                <a:ea typeface="Times New Roman" charset="0"/>
                <a:cs typeface="Times New Roman" charset="0"/>
              </a:rPr>
              <a:t>CNN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>
                <a:ea typeface="+mn-ea"/>
              </a:rPr>
              <a:t>每</a:t>
            </a:r>
            <a:r>
              <a:rPr lang="zh-CN" altLang="en-US" sz="2400" dirty="0">
                <a:ea typeface="+mn-ea"/>
              </a:rPr>
              <a:t>只人类的眼睛有</a:t>
            </a:r>
            <a:r>
              <a:rPr lang="en-US" altLang="zh-CN" sz="2400" dirty="0" smtClean="0">
                <a:ea typeface="+mn-ea"/>
              </a:rPr>
              <a:t>10</a:t>
            </a:r>
            <a:r>
              <a:rPr lang="en-US" altLang="zh-CN" sz="2400" baseline="30000" dirty="0" smtClean="0">
                <a:ea typeface="+mn-ea"/>
              </a:rPr>
              <a:t>8</a:t>
            </a:r>
            <a:r>
              <a:rPr lang="zh-CN" altLang="en-US" sz="2400" dirty="0" smtClean="0">
                <a:ea typeface="+mn-ea"/>
              </a:rPr>
              <a:t>个</a:t>
            </a:r>
            <a:r>
              <a:rPr lang="zh-CN" altLang="en-US" sz="2400" dirty="0">
                <a:ea typeface="+mn-ea"/>
              </a:rPr>
              <a:t>视觉接收器（比如视锥，视杆等等），但是我们只有</a:t>
            </a:r>
            <a:r>
              <a:rPr lang="en-US" altLang="zh-CN" sz="2400" dirty="0" smtClean="0">
                <a:ea typeface="+mn-ea"/>
              </a:rPr>
              <a:t>10</a:t>
            </a:r>
            <a:r>
              <a:rPr lang="en-US" altLang="zh-CN" sz="2400" baseline="30000" dirty="0" smtClean="0">
                <a:ea typeface="+mn-ea"/>
              </a:rPr>
              <a:t>6</a:t>
            </a:r>
            <a:r>
              <a:rPr lang="zh-CN" altLang="en-US" sz="2400" dirty="0">
                <a:ea typeface="+mn-ea"/>
              </a:rPr>
              <a:t>个</a:t>
            </a:r>
            <a:r>
              <a:rPr lang="zh-CN" altLang="en-US" sz="2400" dirty="0" smtClean="0">
                <a:ea typeface="+mn-ea"/>
              </a:rPr>
              <a:t>视觉</a:t>
            </a:r>
            <a:r>
              <a:rPr lang="zh-CN" altLang="en-US" sz="2400" dirty="0">
                <a:ea typeface="+mn-ea"/>
              </a:rPr>
              <a:t>神经。因此</a:t>
            </a:r>
            <a:r>
              <a:rPr lang="zh-CN" altLang="en-US" sz="2400" dirty="0" smtClean="0">
                <a:ea typeface="+mn-ea"/>
              </a:rPr>
              <a:t>，可知每</a:t>
            </a:r>
            <a:r>
              <a:rPr lang="zh-CN" altLang="en-US" sz="2400" dirty="0">
                <a:ea typeface="+mn-ea"/>
              </a:rPr>
              <a:t>一个视觉神经都接收</a:t>
            </a:r>
            <a:r>
              <a:rPr lang="zh-CN" altLang="en-US" sz="2400" dirty="0" smtClean="0">
                <a:ea typeface="+mn-ea"/>
              </a:rPr>
              <a:t>来自</a:t>
            </a:r>
            <a:r>
              <a:rPr lang="zh-CN" altLang="en-US" sz="2400" dirty="0">
                <a:ea typeface="+mn-ea"/>
              </a:rPr>
              <a:t>多</a:t>
            </a:r>
            <a:r>
              <a:rPr lang="zh-CN" altLang="en-US" sz="2400" dirty="0" smtClean="0">
                <a:ea typeface="+mn-ea"/>
              </a:rPr>
              <a:t>个视觉</a:t>
            </a:r>
            <a:r>
              <a:rPr lang="zh-CN" altLang="en-US" sz="2400" dirty="0">
                <a:ea typeface="+mn-ea"/>
              </a:rPr>
              <a:t>接受细胞的输入。</a:t>
            </a:r>
          </a:p>
          <a:p>
            <a:r>
              <a:rPr lang="zh-CN" altLang="en-US" sz="2400" dirty="0" smtClean="0">
                <a:ea typeface="+mn-ea"/>
              </a:rPr>
              <a:t>视觉</a:t>
            </a:r>
            <a:r>
              <a:rPr lang="zh-CN" altLang="en-US" sz="2400" dirty="0">
                <a:ea typeface="+mn-ea"/>
              </a:rPr>
              <a:t>神经不是简单的告诉大脑光线被检测到，</a:t>
            </a:r>
            <a:r>
              <a:rPr lang="zh-CN" altLang="en-US" sz="2400" dirty="0" smtClean="0">
                <a:ea typeface="+mn-ea"/>
              </a:rPr>
              <a:t>而是感受光线</a:t>
            </a:r>
            <a:r>
              <a:rPr lang="zh-CN" altLang="en-US" sz="2400" dirty="0">
                <a:ea typeface="+mn-ea"/>
              </a:rPr>
              <a:t>和黑暗之间的对比，也就是形状被感受到了。</a:t>
            </a:r>
          </a:p>
          <a:p>
            <a:r>
              <a:rPr lang="zh-CN" altLang="en-US" sz="2400" dirty="0" smtClean="0">
                <a:ea typeface="+mn-ea"/>
              </a:rPr>
              <a:t>我们</a:t>
            </a:r>
            <a:r>
              <a:rPr lang="zh-CN" altLang="en-US" sz="2400" dirty="0">
                <a:ea typeface="+mn-ea"/>
              </a:rPr>
              <a:t>的每个单个神经元并不会对整个图像做出回应，而是只对其负责的</a:t>
            </a:r>
            <a:r>
              <a:rPr lang="en-US" altLang="zh-CN" sz="2400" dirty="0">
                <a:ea typeface="+mn-ea"/>
              </a:rPr>
              <a:t>receptive filed</a:t>
            </a:r>
            <a:r>
              <a:rPr lang="zh-CN" altLang="en-US" sz="2400" dirty="0" smtClean="0">
                <a:ea typeface="+mn-ea"/>
              </a:rPr>
              <a:t>响应。</a:t>
            </a:r>
            <a:endParaRPr lang="zh-CN" altLang="en-US" sz="2400" dirty="0">
              <a:ea typeface="+mn-ea"/>
            </a:endParaRPr>
          </a:p>
          <a:p>
            <a:endParaRPr lang="zh-CN" altLang="en-US" sz="2400" dirty="0">
              <a:ea typeface="+mn-ea"/>
            </a:endParaRPr>
          </a:p>
        </p:txBody>
      </p:sp>
      <p:pic>
        <p:nvPicPr>
          <p:cNvPr id="3074" name="Picture 2" descr="http://lublog-1253263790.cossh.myqcloud.com/CNN_h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149080"/>
            <a:ext cx="4648200" cy="217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18117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6008735"/>
              </p:ext>
            </p:extLst>
          </p:nvPr>
        </p:nvGraphicFramePr>
        <p:xfrm>
          <a:off x="399969" y="1850005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708602" y="4640718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x 6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357629"/>
              </p:ext>
            </p:extLst>
          </p:nvPr>
        </p:nvGraphicFramePr>
        <p:xfrm>
          <a:off x="399969" y="15203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1845797" y="23686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99969" y="1850005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184" y="1197255"/>
            <a:ext cx="2239711" cy="22269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4" name="直線單箭頭接點 33"/>
          <p:cNvCxnSpPr/>
          <p:nvPr/>
        </p:nvCxnSpPr>
        <p:spPr>
          <a:xfrm>
            <a:off x="2022123" y="837829"/>
            <a:ext cx="860562" cy="570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V="1">
            <a:off x="1839938" y="1571401"/>
            <a:ext cx="1042747" cy="9650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5445337" y="49450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5445337" y="51111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445337" y="960797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字方塊 40"/>
          <p:cNvSpPr txBox="1"/>
          <p:nvPr/>
        </p:nvSpPr>
        <p:spPr>
          <a:xfrm rot="5400000">
            <a:off x="5308019" y="1810764"/>
            <a:ext cx="821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5461374" y="2239708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5461374" y="2701373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5461374" y="315105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字方塊 44"/>
          <p:cNvSpPr txBox="1"/>
          <p:nvPr/>
        </p:nvSpPr>
        <p:spPr>
          <a:xfrm rot="5400000">
            <a:off x="5447334" y="3988283"/>
            <a:ext cx="539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5301903" y="4438478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5296320" y="4902670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5296320" y="5380352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字方塊 48"/>
          <p:cNvSpPr txBox="1"/>
          <p:nvPr/>
        </p:nvSpPr>
        <p:spPr>
          <a:xfrm rot="5400000">
            <a:off x="5494533" y="6217727"/>
            <a:ext cx="424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6495467" y="5303637"/>
            <a:ext cx="2371241" cy="120032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connect to 9 input, not fully connected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5455404" y="1408214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5228900" y="3562359"/>
            <a:ext cx="639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5291125" y="5789241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887504" y="145282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887504" y="6142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887504" y="1056629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5887504" y="1518425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887504" y="235632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5887504" y="282531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887504" y="32676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5887504" y="372946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887504" y="451957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5887504" y="498856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887504" y="543092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5887504" y="589271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8" name="直線單箭頭接點 67"/>
          <p:cNvCxnSpPr>
            <a:stCxn id="55" idx="3"/>
          </p:cNvCxnSpPr>
          <p:nvPr/>
        </p:nvCxnSpPr>
        <p:spPr>
          <a:xfrm>
            <a:off x="6157504" y="280282"/>
            <a:ext cx="1421404" cy="12773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>
            <a:stCxn id="56" idx="3"/>
          </p:cNvCxnSpPr>
          <p:nvPr/>
        </p:nvCxnSpPr>
        <p:spPr>
          <a:xfrm>
            <a:off x="6157504" y="749270"/>
            <a:ext cx="1421404" cy="8083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stCxn id="57" idx="3"/>
          </p:cNvCxnSpPr>
          <p:nvPr/>
        </p:nvCxnSpPr>
        <p:spPr>
          <a:xfrm>
            <a:off x="6157504" y="1191629"/>
            <a:ext cx="1421404" cy="36596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 flipV="1">
            <a:off x="6177394" y="1596965"/>
            <a:ext cx="1351279" cy="89443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endCxn id="109" idx="2"/>
          </p:cNvCxnSpPr>
          <p:nvPr/>
        </p:nvCxnSpPr>
        <p:spPr>
          <a:xfrm flipV="1">
            <a:off x="6177393" y="1537263"/>
            <a:ext cx="1371154" cy="1415807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endCxn id="109" idx="2"/>
          </p:cNvCxnSpPr>
          <p:nvPr/>
        </p:nvCxnSpPr>
        <p:spPr>
          <a:xfrm flipV="1">
            <a:off x="6177393" y="1537263"/>
            <a:ext cx="1371154" cy="186311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63" idx="3"/>
          </p:cNvCxnSpPr>
          <p:nvPr/>
        </p:nvCxnSpPr>
        <p:spPr>
          <a:xfrm flipV="1">
            <a:off x="6157504" y="1644696"/>
            <a:ext cx="1351280" cy="300987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endCxn id="109" idx="2"/>
          </p:cNvCxnSpPr>
          <p:nvPr/>
        </p:nvCxnSpPr>
        <p:spPr>
          <a:xfrm flipV="1">
            <a:off x="6157503" y="1537263"/>
            <a:ext cx="1391044" cy="35651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endCxn id="109" idx="2"/>
          </p:cNvCxnSpPr>
          <p:nvPr/>
        </p:nvCxnSpPr>
        <p:spPr>
          <a:xfrm flipV="1">
            <a:off x="6157503" y="1537263"/>
            <a:ext cx="1391044" cy="4012428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橢圓 108"/>
          <p:cNvSpPr/>
          <p:nvPr/>
        </p:nvSpPr>
        <p:spPr>
          <a:xfrm>
            <a:off x="7548547" y="117726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橢圓 116"/>
          <p:cNvSpPr/>
          <p:nvPr/>
        </p:nvSpPr>
        <p:spPr>
          <a:xfrm>
            <a:off x="446463" y="160780"/>
            <a:ext cx="454965" cy="454965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橢圓 117"/>
          <p:cNvSpPr/>
          <p:nvPr/>
        </p:nvSpPr>
        <p:spPr>
          <a:xfrm>
            <a:off x="998655" y="132552"/>
            <a:ext cx="454965" cy="45496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橢圓 118"/>
          <p:cNvSpPr/>
          <p:nvPr/>
        </p:nvSpPr>
        <p:spPr>
          <a:xfrm>
            <a:off x="1509844" y="145282"/>
            <a:ext cx="454965" cy="45496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橢圓 119"/>
          <p:cNvSpPr/>
          <p:nvPr/>
        </p:nvSpPr>
        <p:spPr>
          <a:xfrm>
            <a:off x="446463" y="619044"/>
            <a:ext cx="454965" cy="454965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橢圓 120"/>
          <p:cNvSpPr/>
          <p:nvPr/>
        </p:nvSpPr>
        <p:spPr>
          <a:xfrm>
            <a:off x="998655" y="590816"/>
            <a:ext cx="454965" cy="454965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橢圓 121"/>
          <p:cNvSpPr/>
          <p:nvPr/>
        </p:nvSpPr>
        <p:spPr>
          <a:xfrm>
            <a:off x="1509844" y="603546"/>
            <a:ext cx="454965" cy="454965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橢圓 122"/>
          <p:cNvSpPr/>
          <p:nvPr/>
        </p:nvSpPr>
        <p:spPr>
          <a:xfrm>
            <a:off x="459086" y="1075126"/>
            <a:ext cx="454965" cy="454965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橢圓 123"/>
          <p:cNvSpPr/>
          <p:nvPr/>
        </p:nvSpPr>
        <p:spPr>
          <a:xfrm>
            <a:off x="1011278" y="1046898"/>
            <a:ext cx="454965" cy="454965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橢圓 124"/>
          <p:cNvSpPr/>
          <p:nvPr/>
        </p:nvSpPr>
        <p:spPr>
          <a:xfrm>
            <a:off x="1522467" y="1059628"/>
            <a:ext cx="454965" cy="454965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619053" y="5258561"/>
            <a:ext cx="2797248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parameters!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11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 animBg="1"/>
      <p:bldP spid="51" grpId="0"/>
      <p:bldP spid="52" grpId="0"/>
      <p:bldP spid="53" grpId="0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109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6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6098266"/>
              </p:ext>
            </p:extLst>
          </p:nvPr>
        </p:nvGraphicFramePr>
        <p:xfrm>
          <a:off x="399969" y="1850005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61663"/>
              </p:ext>
            </p:extLst>
          </p:nvPr>
        </p:nvGraphicFramePr>
        <p:xfrm>
          <a:off x="399969" y="15203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2022123" y="606997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11332" y="1834394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445337" y="49450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5445337" y="51111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445337" y="960797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字方塊 40"/>
          <p:cNvSpPr txBox="1"/>
          <p:nvPr/>
        </p:nvSpPr>
        <p:spPr>
          <a:xfrm rot="5400000">
            <a:off x="5308019" y="1810764"/>
            <a:ext cx="821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5461374" y="2239708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5461374" y="2701373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5461374" y="315105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字方塊 44"/>
          <p:cNvSpPr txBox="1"/>
          <p:nvPr/>
        </p:nvSpPr>
        <p:spPr>
          <a:xfrm rot="5400000">
            <a:off x="5447334" y="3988283"/>
            <a:ext cx="539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5301903" y="4438478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5296320" y="4902670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5296320" y="5380352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字方塊 48"/>
          <p:cNvSpPr txBox="1"/>
          <p:nvPr/>
        </p:nvSpPr>
        <p:spPr>
          <a:xfrm rot="5400000">
            <a:off x="5494533" y="6217727"/>
            <a:ext cx="424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5455404" y="1408214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5228900" y="3562359"/>
            <a:ext cx="639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5291125" y="5789241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887504" y="145282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887504" y="6142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887504" y="1056629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5887504" y="1518425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887504" y="235632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5887504" y="282531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887504" y="32676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5887504" y="372946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887504" y="451957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5887504" y="498856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887504" y="543092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5887504" y="589271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8" name="直線單箭頭接點 67"/>
          <p:cNvCxnSpPr>
            <a:stCxn id="55" idx="3"/>
          </p:cNvCxnSpPr>
          <p:nvPr/>
        </p:nvCxnSpPr>
        <p:spPr>
          <a:xfrm>
            <a:off x="6157504" y="280282"/>
            <a:ext cx="1421404" cy="12773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>
            <a:stCxn id="56" idx="3"/>
          </p:cNvCxnSpPr>
          <p:nvPr/>
        </p:nvCxnSpPr>
        <p:spPr>
          <a:xfrm>
            <a:off x="6157504" y="749270"/>
            <a:ext cx="1421404" cy="8083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stCxn id="57" idx="3"/>
          </p:cNvCxnSpPr>
          <p:nvPr/>
        </p:nvCxnSpPr>
        <p:spPr>
          <a:xfrm>
            <a:off x="6157504" y="1191629"/>
            <a:ext cx="1421404" cy="36596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 flipV="1">
            <a:off x="6177394" y="1596965"/>
            <a:ext cx="1351279" cy="89443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endCxn id="109" idx="2"/>
          </p:cNvCxnSpPr>
          <p:nvPr/>
        </p:nvCxnSpPr>
        <p:spPr>
          <a:xfrm flipV="1">
            <a:off x="6177393" y="1537263"/>
            <a:ext cx="1371154" cy="1415807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endCxn id="109" idx="2"/>
          </p:cNvCxnSpPr>
          <p:nvPr/>
        </p:nvCxnSpPr>
        <p:spPr>
          <a:xfrm flipV="1">
            <a:off x="6177393" y="1537263"/>
            <a:ext cx="1371154" cy="186311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63" idx="3"/>
          </p:cNvCxnSpPr>
          <p:nvPr/>
        </p:nvCxnSpPr>
        <p:spPr>
          <a:xfrm flipV="1">
            <a:off x="6157504" y="1644696"/>
            <a:ext cx="1351280" cy="300987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endCxn id="109" idx="2"/>
          </p:cNvCxnSpPr>
          <p:nvPr/>
        </p:nvCxnSpPr>
        <p:spPr>
          <a:xfrm flipV="1">
            <a:off x="6157503" y="1537263"/>
            <a:ext cx="1391044" cy="35651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endCxn id="109" idx="2"/>
          </p:cNvCxnSpPr>
          <p:nvPr/>
        </p:nvCxnSpPr>
        <p:spPr>
          <a:xfrm flipV="1">
            <a:off x="6157503" y="1537263"/>
            <a:ext cx="1391044" cy="4012428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橢圓 108"/>
          <p:cNvSpPr/>
          <p:nvPr/>
        </p:nvSpPr>
        <p:spPr>
          <a:xfrm>
            <a:off x="7548547" y="117726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橢圓 109"/>
          <p:cNvSpPr/>
          <p:nvPr/>
        </p:nvSpPr>
        <p:spPr>
          <a:xfrm>
            <a:off x="7528673" y="29734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橢圓 116"/>
          <p:cNvSpPr/>
          <p:nvPr/>
        </p:nvSpPr>
        <p:spPr>
          <a:xfrm>
            <a:off x="446463" y="160780"/>
            <a:ext cx="454965" cy="454965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橢圓 117"/>
          <p:cNvSpPr/>
          <p:nvPr/>
        </p:nvSpPr>
        <p:spPr>
          <a:xfrm>
            <a:off x="998655" y="132552"/>
            <a:ext cx="454965" cy="45496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橢圓 118"/>
          <p:cNvSpPr/>
          <p:nvPr/>
        </p:nvSpPr>
        <p:spPr>
          <a:xfrm>
            <a:off x="1509844" y="145282"/>
            <a:ext cx="454965" cy="45496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橢圓 119"/>
          <p:cNvSpPr/>
          <p:nvPr/>
        </p:nvSpPr>
        <p:spPr>
          <a:xfrm>
            <a:off x="446463" y="619044"/>
            <a:ext cx="454965" cy="454965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橢圓 120"/>
          <p:cNvSpPr/>
          <p:nvPr/>
        </p:nvSpPr>
        <p:spPr>
          <a:xfrm>
            <a:off x="998655" y="590816"/>
            <a:ext cx="454965" cy="454965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橢圓 121"/>
          <p:cNvSpPr/>
          <p:nvPr/>
        </p:nvSpPr>
        <p:spPr>
          <a:xfrm>
            <a:off x="1509844" y="603546"/>
            <a:ext cx="454965" cy="454965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橢圓 122"/>
          <p:cNvSpPr/>
          <p:nvPr/>
        </p:nvSpPr>
        <p:spPr>
          <a:xfrm>
            <a:off x="459086" y="1075126"/>
            <a:ext cx="454965" cy="454965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橢圓 123"/>
          <p:cNvSpPr/>
          <p:nvPr/>
        </p:nvSpPr>
        <p:spPr>
          <a:xfrm>
            <a:off x="1011278" y="1046898"/>
            <a:ext cx="454965" cy="454965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橢圓 124"/>
          <p:cNvSpPr/>
          <p:nvPr/>
        </p:nvSpPr>
        <p:spPr>
          <a:xfrm>
            <a:off x="1522467" y="1059628"/>
            <a:ext cx="454965" cy="454965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6515549" y="5760325"/>
            <a:ext cx="2126717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Shared weights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2" name="直線單箭頭接點 71"/>
          <p:cNvCxnSpPr>
            <a:stCxn id="56" idx="3"/>
            <a:endCxn id="110" idx="2"/>
          </p:cNvCxnSpPr>
          <p:nvPr/>
        </p:nvCxnSpPr>
        <p:spPr>
          <a:xfrm>
            <a:off x="6157504" y="749270"/>
            <a:ext cx="1371169" cy="258419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>
            <a:stCxn id="57" idx="3"/>
            <a:endCxn id="110" idx="2"/>
          </p:cNvCxnSpPr>
          <p:nvPr/>
        </p:nvCxnSpPr>
        <p:spPr>
          <a:xfrm>
            <a:off x="6157504" y="1191629"/>
            <a:ext cx="1371169" cy="21418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>
            <a:stCxn id="58" idx="3"/>
            <a:endCxn id="110" idx="2"/>
          </p:cNvCxnSpPr>
          <p:nvPr/>
        </p:nvCxnSpPr>
        <p:spPr>
          <a:xfrm>
            <a:off x="6157504" y="1653425"/>
            <a:ext cx="1371169" cy="168004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>
            <a:endCxn id="110" idx="2"/>
          </p:cNvCxnSpPr>
          <p:nvPr/>
        </p:nvCxnSpPr>
        <p:spPr>
          <a:xfrm>
            <a:off x="6186794" y="2980636"/>
            <a:ext cx="1341879" cy="35283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>
            <a:endCxn id="110" idx="2"/>
          </p:cNvCxnSpPr>
          <p:nvPr/>
        </p:nvCxnSpPr>
        <p:spPr>
          <a:xfrm flipV="1">
            <a:off x="6173541" y="3333466"/>
            <a:ext cx="1355132" cy="12503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>
            <a:endCxn id="110" idx="2"/>
          </p:cNvCxnSpPr>
          <p:nvPr/>
        </p:nvCxnSpPr>
        <p:spPr>
          <a:xfrm flipV="1">
            <a:off x="6173556" y="3333466"/>
            <a:ext cx="1355117" cy="56999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stCxn id="64" idx="3"/>
          </p:cNvCxnSpPr>
          <p:nvPr/>
        </p:nvCxnSpPr>
        <p:spPr>
          <a:xfrm flipV="1">
            <a:off x="6157504" y="3361033"/>
            <a:ext cx="1336956" cy="176252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>
            <a:stCxn id="65" idx="3"/>
          </p:cNvCxnSpPr>
          <p:nvPr/>
        </p:nvCxnSpPr>
        <p:spPr>
          <a:xfrm flipV="1">
            <a:off x="6157504" y="3326993"/>
            <a:ext cx="1359292" cy="223892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>
            <a:stCxn id="66" idx="3"/>
          </p:cNvCxnSpPr>
          <p:nvPr/>
        </p:nvCxnSpPr>
        <p:spPr>
          <a:xfrm flipV="1">
            <a:off x="6157504" y="3389926"/>
            <a:ext cx="1344118" cy="263779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/>
          <p:cNvSpPr txBox="1"/>
          <p:nvPr/>
        </p:nvSpPr>
        <p:spPr>
          <a:xfrm>
            <a:off x="708602" y="4640718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x 6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7" name="圖片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876" y="1215655"/>
            <a:ext cx="2229885" cy="22428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5" name="直線單箭頭接點 34"/>
          <p:cNvCxnSpPr/>
          <p:nvPr/>
        </p:nvCxnSpPr>
        <p:spPr>
          <a:xfrm flipV="1">
            <a:off x="2328458" y="1557594"/>
            <a:ext cx="945481" cy="9338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2022123" y="837829"/>
            <a:ext cx="1251816" cy="6858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字方塊 91"/>
          <p:cNvSpPr txBox="1"/>
          <p:nvPr/>
        </p:nvSpPr>
        <p:spPr>
          <a:xfrm>
            <a:off x="619053" y="5258561"/>
            <a:ext cx="2797248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parameters!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文字方塊 92"/>
          <p:cNvSpPr txBox="1"/>
          <p:nvPr/>
        </p:nvSpPr>
        <p:spPr>
          <a:xfrm>
            <a:off x="629478" y="5937959"/>
            <a:ext cx="3485322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less parameters!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94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67" grpId="0" animBg="1"/>
      <p:bldP spid="9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749703" y="2274347"/>
            <a:ext cx="2906568" cy="3201477"/>
            <a:chOff x="-1626455" y="3999117"/>
            <a:chExt cx="2906568" cy="320147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-1626455" y="5442856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Fully Connected Feedforward network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277455" y="1705969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 dog 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Flatten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repeat many times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左大括弧 22"/>
          <p:cNvSpPr/>
          <p:nvPr/>
        </p:nvSpPr>
        <p:spPr>
          <a:xfrm flipH="1">
            <a:off x="7026249" y="1806541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169420" y="2977281"/>
            <a:ext cx="1856830" cy="6965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169420" y="5080581"/>
            <a:ext cx="1856830" cy="6965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83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Max Pooling</a:t>
            </a:r>
            <a:endParaRPr lang="zh-TW" altLang="en-US" dirty="0"/>
          </a:p>
        </p:txBody>
      </p:sp>
      <p:sp>
        <p:nvSpPr>
          <p:cNvPr id="12" name="橢圓 11"/>
          <p:cNvSpPr/>
          <p:nvPr/>
        </p:nvSpPr>
        <p:spPr>
          <a:xfrm>
            <a:off x="895269" y="3115610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1737098" y="3115610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2578927" y="3115610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3420756" y="3115610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895269" y="3915710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1737098" y="3915710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橢圓 17"/>
          <p:cNvSpPr/>
          <p:nvPr/>
        </p:nvSpPr>
        <p:spPr>
          <a:xfrm>
            <a:off x="2578927" y="3915710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橢圓 18"/>
          <p:cNvSpPr/>
          <p:nvPr/>
        </p:nvSpPr>
        <p:spPr>
          <a:xfrm>
            <a:off x="3420756" y="3915710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橢圓 19"/>
          <p:cNvSpPr/>
          <p:nvPr/>
        </p:nvSpPr>
        <p:spPr>
          <a:xfrm>
            <a:off x="895269" y="4773482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1737098" y="4773482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橢圓 21"/>
          <p:cNvSpPr/>
          <p:nvPr/>
        </p:nvSpPr>
        <p:spPr>
          <a:xfrm>
            <a:off x="2578927" y="4773482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3420756" y="4773482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895269" y="5573582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橢圓 24"/>
          <p:cNvSpPr/>
          <p:nvPr/>
        </p:nvSpPr>
        <p:spPr>
          <a:xfrm>
            <a:off x="1737098" y="5573582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橢圓 25"/>
          <p:cNvSpPr/>
          <p:nvPr/>
        </p:nvSpPr>
        <p:spPr>
          <a:xfrm>
            <a:off x="2578927" y="5573582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橢圓 26"/>
          <p:cNvSpPr/>
          <p:nvPr/>
        </p:nvSpPr>
        <p:spPr>
          <a:xfrm>
            <a:off x="3420756" y="5573582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5" name="表格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833352"/>
              </p:ext>
            </p:extLst>
          </p:nvPr>
        </p:nvGraphicFramePr>
        <p:xfrm>
          <a:off x="5711842" y="1447715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" name="文字方塊 35"/>
          <p:cNvSpPr txBox="1"/>
          <p:nvPr/>
        </p:nvSpPr>
        <p:spPr>
          <a:xfrm>
            <a:off x="7200612" y="191694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橢圓 41"/>
          <p:cNvSpPr/>
          <p:nvPr/>
        </p:nvSpPr>
        <p:spPr>
          <a:xfrm>
            <a:off x="5064249" y="31844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橢圓 42"/>
          <p:cNvSpPr/>
          <p:nvPr/>
        </p:nvSpPr>
        <p:spPr>
          <a:xfrm>
            <a:off x="5906078" y="31844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橢圓 43"/>
          <p:cNvSpPr/>
          <p:nvPr/>
        </p:nvSpPr>
        <p:spPr>
          <a:xfrm>
            <a:off x="6747907" y="31844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橢圓 44"/>
          <p:cNvSpPr/>
          <p:nvPr/>
        </p:nvSpPr>
        <p:spPr>
          <a:xfrm>
            <a:off x="7589736" y="31844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橢圓 45"/>
          <p:cNvSpPr/>
          <p:nvPr/>
        </p:nvSpPr>
        <p:spPr>
          <a:xfrm>
            <a:off x="5064249" y="39845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橢圓 46"/>
          <p:cNvSpPr/>
          <p:nvPr/>
        </p:nvSpPr>
        <p:spPr>
          <a:xfrm>
            <a:off x="5906078" y="39845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橢圓 47"/>
          <p:cNvSpPr/>
          <p:nvPr/>
        </p:nvSpPr>
        <p:spPr>
          <a:xfrm>
            <a:off x="6747907" y="39845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橢圓 48"/>
          <p:cNvSpPr/>
          <p:nvPr/>
        </p:nvSpPr>
        <p:spPr>
          <a:xfrm>
            <a:off x="7589736" y="39845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橢圓 49"/>
          <p:cNvSpPr/>
          <p:nvPr/>
        </p:nvSpPr>
        <p:spPr>
          <a:xfrm>
            <a:off x="5064249" y="48423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橢圓 50"/>
          <p:cNvSpPr/>
          <p:nvPr/>
        </p:nvSpPr>
        <p:spPr>
          <a:xfrm>
            <a:off x="5906078" y="48423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橢圓 51"/>
          <p:cNvSpPr/>
          <p:nvPr/>
        </p:nvSpPr>
        <p:spPr>
          <a:xfrm>
            <a:off x="6747907" y="48423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橢圓 52"/>
          <p:cNvSpPr/>
          <p:nvPr/>
        </p:nvSpPr>
        <p:spPr>
          <a:xfrm>
            <a:off x="7589736" y="48423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橢圓 53"/>
          <p:cNvSpPr/>
          <p:nvPr/>
        </p:nvSpPr>
        <p:spPr>
          <a:xfrm>
            <a:off x="5064249" y="56424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橢圓 54"/>
          <p:cNvSpPr/>
          <p:nvPr/>
        </p:nvSpPr>
        <p:spPr>
          <a:xfrm>
            <a:off x="5906078" y="56424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橢圓 55"/>
          <p:cNvSpPr/>
          <p:nvPr/>
        </p:nvSpPr>
        <p:spPr>
          <a:xfrm>
            <a:off x="6747907" y="56424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橢圓 56"/>
          <p:cNvSpPr/>
          <p:nvPr/>
        </p:nvSpPr>
        <p:spPr>
          <a:xfrm>
            <a:off x="7589736" y="56424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8" name="表格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516271"/>
              </p:ext>
            </p:extLst>
          </p:nvPr>
        </p:nvGraphicFramePr>
        <p:xfrm>
          <a:off x="1706936" y="1447715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9" name="文字方塊 58"/>
          <p:cNvSpPr txBox="1"/>
          <p:nvPr/>
        </p:nvSpPr>
        <p:spPr>
          <a:xfrm>
            <a:off x="3329090" y="190268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95269" y="3115610"/>
            <a:ext cx="1561830" cy="152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2578926" y="3115610"/>
            <a:ext cx="1561830" cy="152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895269" y="4771173"/>
            <a:ext cx="1561830" cy="152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2578926" y="4771173"/>
            <a:ext cx="1561830" cy="152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5064250" y="3155660"/>
            <a:ext cx="1561830" cy="15201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747907" y="3155660"/>
            <a:ext cx="1561830" cy="15201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5064250" y="4811223"/>
            <a:ext cx="1561830" cy="15201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6747907" y="4811223"/>
            <a:ext cx="1561830" cy="15201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24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36" grpId="0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8" grpId="0" animBg="1"/>
      <p:bldP spid="48" grpId="1" animBg="1"/>
      <p:bldP spid="49" grpId="0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6" grpId="0" animBg="1"/>
      <p:bldP spid="56" grpId="1" animBg="1"/>
      <p:bldP spid="57" grpId="0" animBg="1"/>
      <p:bldP spid="59" grpId="0"/>
      <p:bldP spid="3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Max Pooling</a:t>
            </a:r>
            <a:endParaRPr lang="zh-TW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8236459"/>
              </p:ext>
            </p:extLst>
          </p:nvPr>
        </p:nvGraphicFramePr>
        <p:xfrm>
          <a:off x="338635" y="2503457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602107" y="5493365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x 6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橢圓 5"/>
          <p:cNvSpPr/>
          <p:nvPr/>
        </p:nvSpPr>
        <p:spPr>
          <a:xfrm>
            <a:off x="6598679" y="3086837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橢圓 6"/>
          <p:cNvSpPr/>
          <p:nvPr/>
        </p:nvSpPr>
        <p:spPr>
          <a:xfrm>
            <a:off x="7570286" y="3086837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/>
          <p:cNvSpPr/>
          <p:nvPr/>
        </p:nvSpPr>
        <p:spPr>
          <a:xfrm>
            <a:off x="7570286" y="419513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橢圓 8"/>
          <p:cNvSpPr/>
          <p:nvPr/>
        </p:nvSpPr>
        <p:spPr>
          <a:xfrm>
            <a:off x="6598679" y="419513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橢圓 9"/>
          <p:cNvSpPr/>
          <p:nvPr/>
        </p:nvSpPr>
        <p:spPr>
          <a:xfrm>
            <a:off x="6788771" y="3303596"/>
            <a:ext cx="720000" cy="72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7795350" y="3281294"/>
            <a:ext cx="720000" cy="72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7795350" y="4352180"/>
            <a:ext cx="720000" cy="72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6803112" y="4354671"/>
            <a:ext cx="720000" cy="72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425893" y="5185949"/>
            <a:ext cx="2347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x 2 image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436727" y="5699909"/>
            <a:ext cx="2267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filter </a:t>
            </a:r>
          </a:p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 channel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向右箭號 15"/>
          <p:cNvSpPr/>
          <p:nvPr/>
        </p:nvSpPr>
        <p:spPr>
          <a:xfrm>
            <a:off x="3152252" y="2729341"/>
            <a:ext cx="859387" cy="84697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436727" y="1957287"/>
            <a:ext cx="228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image </a:t>
            </a:r>
          </a:p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smaller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014707" y="2610493"/>
            <a:ext cx="1375221" cy="106705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011639" y="4187992"/>
            <a:ext cx="1378290" cy="106705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</a:p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Pooling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向右箭號 20"/>
          <p:cNvSpPr/>
          <p:nvPr/>
        </p:nvSpPr>
        <p:spPr>
          <a:xfrm>
            <a:off x="5378125" y="4289228"/>
            <a:ext cx="859387" cy="84697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向右箭號 21"/>
          <p:cNvSpPr/>
          <p:nvPr/>
        </p:nvSpPr>
        <p:spPr>
          <a:xfrm rot="5400000">
            <a:off x="4454982" y="3518705"/>
            <a:ext cx="491601" cy="84697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96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repeat many times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左大括弧 22"/>
          <p:cNvSpPr/>
          <p:nvPr/>
        </p:nvSpPr>
        <p:spPr>
          <a:xfrm flipH="1">
            <a:off x="7038281" y="1770445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189870" y="1848548"/>
            <a:ext cx="1856830" cy="17706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381456" y="3568646"/>
            <a:ext cx="2097183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new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574351" y="5210416"/>
            <a:ext cx="4289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the channel is the number of filters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74351" y="4250781"/>
            <a:ext cx="4249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Smaller than the original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flipH="1">
            <a:off x="3534847" y="3875087"/>
            <a:ext cx="227007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5189870" y="4029578"/>
            <a:ext cx="1856830" cy="16850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1561968" y="1612084"/>
            <a:ext cx="1947915" cy="1771562"/>
            <a:chOff x="1561968" y="1612084"/>
            <a:chExt cx="1947915" cy="1771562"/>
          </a:xfrm>
        </p:grpSpPr>
        <p:sp>
          <p:nvSpPr>
            <p:cNvPr id="30" name="橢圓 29"/>
            <p:cNvSpPr/>
            <p:nvPr/>
          </p:nvSpPr>
          <p:spPr>
            <a:xfrm>
              <a:off x="1593212" y="1612084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橢圓 30"/>
            <p:cNvSpPr/>
            <p:nvPr/>
          </p:nvSpPr>
          <p:spPr>
            <a:xfrm>
              <a:off x="2564819" y="1612084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橢圓 31"/>
            <p:cNvSpPr/>
            <p:nvPr/>
          </p:nvSpPr>
          <p:spPr>
            <a:xfrm>
              <a:off x="2533575" y="2504111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橢圓 32"/>
            <p:cNvSpPr/>
            <p:nvPr/>
          </p:nvSpPr>
          <p:spPr>
            <a:xfrm>
              <a:off x="1561968" y="2504111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橢圓 33"/>
            <p:cNvSpPr/>
            <p:nvPr/>
          </p:nvSpPr>
          <p:spPr>
            <a:xfrm>
              <a:off x="1783304" y="1828843"/>
              <a:ext cx="720000" cy="720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-1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橢圓 34"/>
            <p:cNvSpPr/>
            <p:nvPr/>
          </p:nvSpPr>
          <p:spPr>
            <a:xfrm>
              <a:off x="2789883" y="1806541"/>
              <a:ext cx="720000" cy="720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橢圓 35"/>
            <p:cNvSpPr/>
            <p:nvPr/>
          </p:nvSpPr>
          <p:spPr>
            <a:xfrm>
              <a:off x="2758639" y="2661155"/>
              <a:ext cx="720000" cy="720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橢圓 36"/>
            <p:cNvSpPr/>
            <p:nvPr/>
          </p:nvSpPr>
          <p:spPr>
            <a:xfrm>
              <a:off x="1766401" y="2663646"/>
              <a:ext cx="720000" cy="720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668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5" grpId="0" animBg="1"/>
      <p:bldP spid="27" grpId="0"/>
      <p:bldP spid="28" grpId="0"/>
      <p:bldP spid="2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749703" y="2274347"/>
            <a:ext cx="2906568" cy="3201477"/>
            <a:chOff x="-1626455" y="3999117"/>
            <a:chExt cx="2906568" cy="320147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-1626455" y="5442856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Fully Connected Feedforward network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277455" y="1705969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 dog 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Flatten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28650" y="2562542"/>
            <a:ext cx="4369145" cy="40722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6260066" y="3414978"/>
            <a:ext cx="2097183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new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6155254" y="5630639"/>
            <a:ext cx="2097183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new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84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Flatten</a:t>
            </a:r>
            <a:endParaRPr lang="zh-TW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267012" y="2473538"/>
            <a:ext cx="1943214" cy="2049364"/>
            <a:chOff x="758373" y="2759289"/>
            <a:chExt cx="1943214" cy="2049364"/>
          </a:xfrm>
        </p:grpSpPr>
        <p:sp>
          <p:nvSpPr>
            <p:cNvPr id="6" name="橢圓 5"/>
            <p:cNvSpPr/>
            <p:nvPr/>
          </p:nvSpPr>
          <p:spPr>
            <a:xfrm>
              <a:off x="758373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橢圓 6"/>
            <p:cNvSpPr/>
            <p:nvPr/>
          </p:nvSpPr>
          <p:spPr>
            <a:xfrm>
              <a:off x="1729980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橢圓 7"/>
            <p:cNvSpPr/>
            <p:nvPr/>
          </p:nvSpPr>
          <p:spPr>
            <a:xfrm>
              <a:off x="1729980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橢圓 8"/>
            <p:cNvSpPr/>
            <p:nvPr/>
          </p:nvSpPr>
          <p:spPr>
            <a:xfrm>
              <a:off x="758373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橢圓 9"/>
            <p:cNvSpPr/>
            <p:nvPr/>
          </p:nvSpPr>
          <p:spPr>
            <a:xfrm>
              <a:off x="936506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-1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橢圓 10"/>
            <p:cNvSpPr/>
            <p:nvPr/>
          </p:nvSpPr>
          <p:spPr>
            <a:xfrm>
              <a:off x="1981587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>
              <a:off x="1981587" y="408865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>
              <a:off x="962806" y="402712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2509007" y="3902849"/>
            <a:ext cx="1364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Flatten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4212000" y="194885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橢圓 21"/>
          <p:cNvSpPr/>
          <p:nvPr/>
        </p:nvSpPr>
        <p:spPr>
          <a:xfrm>
            <a:off x="4212000" y="10843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4212000" y="19232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4212000" y="2778220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橢圓 24"/>
          <p:cNvSpPr/>
          <p:nvPr/>
        </p:nvSpPr>
        <p:spPr>
          <a:xfrm>
            <a:off x="4212000" y="3615067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橢圓 25"/>
          <p:cNvSpPr/>
          <p:nvPr/>
        </p:nvSpPr>
        <p:spPr>
          <a:xfrm>
            <a:off x="4212000" y="440275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橢圓 26"/>
          <p:cNvSpPr/>
          <p:nvPr/>
        </p:nvSpPr>
        <p:spPr>
          <a:xfrm>
            <a:off x="4212000" y="5204579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橢圓 27"/>
          <p:cNvSpPr/>
          <p:nvPr/>
        </p:nvSpPr>
        <p:spPr>
          <a:xfrm>
            <a:off x="4212000" y="602927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向右箭號 4"/>
          <p:cNvSpPr/>
          <p:nvPr/>
        </p:nvSpPr>
        <p:spPr>
          <a:xfrm>
            <a:off x="4987646" y="3190637"/>
            <a:ext cx="558279" cy="7287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向右箭號 32"/>
          <p:cNvSpPr/>
          <p:nvPr/>
        </p:nvSpPr>
        <p:spPr>
          <a:xfrm>
            <a:off x="7473525" y="3419072"/>
            <a:ext cx="558279" cy="7287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9" name="群組 28"/>
          <p:cNvGrpSpPr/>
          <p:nvPr/>
        </p:nvGrpSpPr>
        <p:grpSpPr>
          <a:xfrm>
            <a:off x="5601571" y="2724281"/>
            <a:ext cx="3201477" cy="2629618"/>
            <a:chOff x="-2630921" y="4440114"/>
            <a:chExt cx="3201477" cy="2629618"/>
          </a:xfrm>
        </p:grpSpPr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 flipH="1">
              <a:off x="-2630921" y="4440114"/>
              <a:ext cx="3201477" cy="1701788"/>
            </a:xfrm>
            <a:prstGeom prst="rect">
              <a:avLst/>
            </a:prstGeom>
          </p:spPr>
        </p:pic>
        <p:sp>
          <p:nvSpPr>
            <p:cNvPr id="31" name="文字方塊 30"/>
            <p:cNvSpPr txBox="1"/>
            <p:nvPr/>
          </p:nvSpPr>
          <p:spPr>
            <a:xfrm>
              <a:off x="-2630921" y="6238735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Fully Connected Feedforward network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4" name="向右箭號 33"/>
          <p:cNvSpPr/>
          <p:nvPr/>
        </p:nvSpPr>
        <p:spPr>
          <a:xfrm>
            <a:off x="2325687" y="3202044"/>
            <a:ext cx="1832676" cy="7287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5" grpId="0" animBg="1"/>
      <p:bldP spid="33" grpId="0" animBg="1"/>
      <p:bldP spid="3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 descr="http://lgs.tw/img/xp1.png.pagespeed.ic.NzL0vritb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9519" y="1135655"/>
            <a:ext cx="2566207" cy="276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Application: Playing Go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066707" y="1860669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向右箭號 6"/>
          <p:cNvSpPr/>
          <p:nvPr/>
        </p:nvSpPr>
        <p:spPr>
          <a:xfrm>
            <a:off x="3524348" y="2202151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向右箭號 7"/>
          <p:cNvSpPr/>
          <p:nvPr/>
        </p:nvSpPr>
        <p:spPr>
          <a:xfrm>
            <a:off x="5956294" y="2202151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6488008" y="1879199"/>
            <a:ext cx="1596788" cy="1234764"/>
            <a:chOff x="6737868" y="2183226"/>
            <a:chExt cx="1596788" cy="1234764"/>
          </a:xfrm>
        </p:grpSpPr>
        <p:sp>
          <p:nvSpPr>
            <p:cNvPr id="9" name="文字方塊 8"/>
            <p:cNvSpPr txBox="1"/>
            <p:nvPr/>
          </p:nvSpPr>
          <p:spPr>
            <a:xfrm>
              <a:off x="6824399" y="2586993"/>
              <a:ext cx="14097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 x 19 positions)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6737868" y="2183226"/>
              <a:ext cx="1596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Next move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文字方塊 12"/>
          <p:cNvSpPr txBox="1"/>
          <p:nvPr/>
        </p:nvSpPr>
        <p:spPr>
          <a:xfrm>
            <a:off x="1080076" y="3783173"/>
            <a:ext cx="2715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 x 19 vector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576137" y="4379774"/>
            <a:ext cx="17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Black: 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576137" y="4828939"/>
            <a:ext cx="17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white: 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576137" y="5278104"/>
            <a:ext cx="17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none: 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895070" y="3439792"/>
            <a:ext cx="2715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 x 19 vector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680602" y="4227286"/>
            <a:ext cx="4929997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Fully-connected feedforward network can be used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3680603" y="5273386"/>
            <a:ext cx="4929996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CNN performs much better.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322810" y="3370423"/>
            <a:ext cx="1976733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 x 19 matrix (image)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15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/>
      <p:bldP spid="14" grpId="0"/>
      <p:bldP spid="15" grpId="0"/>
      <p:bldP spid="16" grpId="0"/>
      <p:bldP spid="17" grpId="0"/>
      <p:bldP spid="18" grpId="0" animBg="1"/>
      <p:bldP spid="19" grpId="0" animBg="1"/>
      <p:bldP spid="2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playing Go?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Some patterns are much smaller than the whole image</a:t>
            </a:r>
          </a:p>
          <a:p>
            <a:r>
              <a:rPr lang="en-US" altLang="zh-TW" sz="2400" dirty="0"/>
              <a:t>The same patterns appear in different regions.</a:t>
            </a:r>
            <a:endParaRPr lang="zh-TW" altLang="en-US" sz="2400" dirty="0"/>
          </a:p>
          <a:p>
            <a:endParaRPr lang="zh-TW" alt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085" y="2336063"/>
            <a:ext cx="1306513" cy="12694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434" name="Picture 2" descr="http://e.blog.xuite.net/e/1/b/d/15813770/blog_852349/txt/33202844/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062" y="4301541"/>
            <a:ext cx="2067875" cy="206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e.blog.xuite.net/e/1/b/d/15813770/blog_852349/txt/33202844/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433" y="4301541"/>
            <a:ext cx="2067875" cy="206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875" y="4498905"/>
            <a:ext cx="596466" cy="5795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116" y="5693658"/>
            <a:ext cx="596466" cy="5795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文字方塊 4"/>
          <p:cNvSpPr txBox="1"/>
          <p:nvPr/>
        </p:nvSpPr>
        <p:spPr>
          <a:xfrm>
            <a:off x="1378672" y="2938714"/>
            <a:ext cx="4909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Alpha Go uses 5 x 5 for first layer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36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Brief</a:t>
            </a:r>
            <a:r>
              <a:rPr lang="zh-CN" altLang="en-US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History</a:t>
            </a:r>
            <a:r>
              <a:rPr lang="zh-CN" altLang="en-US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CNN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文本框 2"/>
          <p:cNvSpPr txBox="1"/>
          <p:nvPr/>
        </p:nvSpPr>
        <p:spPr bwMode="auto">
          <a:xfrm>
            <a:off x="623401" y="1340768"/>
            <a:ext cx="2880320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kumimoji="1" lang="en-US" altLang="zh-CN" sz="2000" b="1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Hubel</a:t>
            </a:r>
            <a:r>
              <a:rPr kumimoji="1" lang="zh-CN" altLang="en-US" sz="2000" b="1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2000" b="1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&amp;</a:t>
            </a:r>
            <a:r>
              <a:rPr kumimoji="1" lang="zh-CN" altLang="en-US" sz="2000" b="1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2000" b="1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Wiesel</a:t>
            </a:r>
            <a:r>
              <a:rPr kumimoji="1" lang="en-US" altLang="zh-CN" sz="2000" b="1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(1981</a:t>
            </a:r>
            <a:r>
              <a:rPr kumimoji="1" lang="zh-CN" altLang="en-US" sz="2000" b="1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年诺贝尔奖</a:t>
            </a:r>
            <a:r>
              <a:rPr kumimoji="1" lang="en-US" altLang="zh-CN" sz="2000" b="1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endParaRPr kumimoji="1" lang="en-US" altLang="zh-CN" sz="2000" b="1" dirty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kumimoji="1" lang="en-US" altLang="zh-CN" sz="2000" b="1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1959</a:t>
            </a:r>
          </a:p>
          <a:p>
            <a:r>
              <a:rPr kumimoji="1" lang="en-US" altLang="zh-CN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RECEPTIVE</a:t>
            </a:r>
            <a:r>
              <a:rPr kumimoji="1" lang="zh-CN" altLang="en-US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FIELDS</a:t>
            </a:r>
            <a:r>
              <a:rPr kumimoji="1" lang="zh-CN" altLang="en-US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kumimoji="1" lang="zh-CN" altLang="en-US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SINGLE</a:t>
            </a:r>
            <a:r>
              <a:rPr kumimoji="1" lang="zh-CN" altLang="en-US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NEURONES</a:t>
            </a:r>
            <a:r>
              <a:rPr kumimoji="1" lang="zh-CN" altLang="en-US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kumimoji="1" lang="zh-CN" altLang="en-US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kumimoji="1" lang="zh-CN" altLang="en-US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CAT’S</a:t>
            </a:r>
            <a:r>
              <a:rPr kumimoji="1" lang="zh-CN" altLang="en-US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STRIATE</a:t>
            </a:r>
            <a:r>
              <a:rPr kumimoji="1" lang="zh-CN" altLang="en-US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CORTEX</a:t>
            </a:r>
            <a:r>
              <a:rPr kumimoji="1" lang="zh-CN" altLang="en-US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kumimoji="1" lang="en-US" altLang="zh-CN" sz="1600" dirty="0" smtClean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kumimoji="1" lang="en-US" altLang="zh-CN" sz="1600" dirty="0" smtClean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kumimoji="1" lang="en-US" altLang="zh-CN" sz="2000" b="1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1962</a:t>
            </a:r>
          </a:p>
          <a:p>
            <a:r>
              <a:rPr kumimoji="1" lang="en-US" altLang="zh-CN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RECEPTIVE</a:t>
            </a:r>
            <a:r>
              <a:rPr kumimoji="1" lang="zh-CN" altLang="en-US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FIELDS,</a:t>
            </a:r>
            <a:r>
              <a:rPr kumimoji="1" lang="zh-CN" altLang="en-US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BINOCULAR</a:t>
            </a:r>
            <a:r>
              <a:rPr kumimoji="1" lang="zh-CN" altLang="en-US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INTERACTION</a:t>
            </a:r>
            <a:r>
              <a:rPr kumimoji="1" lang="zh-CN" altLang="en-US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kumimoji="1" lang="zh-CN" altLang="en-US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FUNCTIONAL</a:t>
            </a:r>
            <a:r>
              <a:rPr kumimoji="1" lang="zh-CN" altLang="en-US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ARCHITECTURE</a:t>
            </a:r>
            <a:r>
              <a:rPr kumimoji="1" lang="zh-CN" altLang="en-US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kumimoji="1" lang="zh-CN" altLang="en-US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kumimoji="1" lang="zh-CN" altLang="en-US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CAT’S</a:t>
            </a:r>
            <a:r>
              <a:rPr kumimoji="1" lang="zh-CN" altLang="en-US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VISUAL</a:t>
            </a:r>
            <a:r>
              <a:rPr kumimoji="1" lang="zh-CN" altLang="en-US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CORTEX</a:t>
            </a:r>
          </a:p>
          <a:p>
            <a:endParaRPr kumimoji="1" lang="en-US" altLang="zh-CN" sz="1600" dirty="0" smtClean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kumimoji="1" lang="en-US" altLang="zh-CN" sz="2000" b="1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1968...</a:t>
            </a:r>
            <a:endParaRPr kumimoji="1" lang="zh-CN" altLang="en-US" sz="2000" b="1" dirty="0" smtClean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6240" y="1317736"/>
            <a:ext cx="4237608" cy="2790740"/>
          </a:xfrm>
          <a:prstGeom prst="rect">
            <a:avLst/>
          </a:prstGeom>
        </p:spPr>
      </p:pic>
      <p:pic>
        <p:nvPicPr>
          <p:cNvPr id="6" name="Hubel and Wiesel Cat Experimen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16240" y="4221088"/>
            <a:ext cx="4428125" cy="248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17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CNN </a:t>
            </a: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Variants</a:t>
            </a:r>
            <a:endParaRPr lang="zh-CN" altLang="en-US" dirty="0"/>
          </a:p>
        </p:txBody>
      </p:sp>
      <p:pic>
        <p:nvPicPr>
          <p:cNvPr id="8194" name="Picture 2" descr="Inception Network åçæ¬æ¼è¿å²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908720"/>
            <a:ext cx="4876800" cy="252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7841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CNN </a:t>
            </a: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Variants: </a:t>
            </a:r>
            <a:r>
              <a:rPr kumimoji="1" lang="en-US" altLang="zh-CN" dirty="0" err="1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VGGNet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623401" y="1030670"/>
            <a:ext cx="7981047" cy="1246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lnSpcReduction="10000"/>
          </a:bodyPr>
          <a:lstStyle/>
          <a:p>
            <a:pPr marL="342900" lvl="1" indent="-342900">
              <a:buClr>
                <a:srgbClr val="FF0000"/>
              </a:buClr>
              <a:buFont typeface="Wingdings" charset="2"/>
              <a:buChar char="p"/>
            </a:pPr>
            <a:endParaRPr kumimoji="1" lang="en-US" altLang="zh-CN" sz="2000" dirty="0" smtClean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lvl="1" indent="-342900">
              <a:buClr>
                <a:srgbClr val="FF0000"/>
              </a:buClr>
              <a:buFont typeface="Wingdings" charset="2"/>
              <a:buChar char="p"/>
            </a:pPr>
            <a:r>
              <a:rPr kumimoji="1" lang="en-US" altLang="zh-CN" sz="2000" dirty="0" err="1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VGGNet</a:t>
            </a:r>
            <a:r>
              <a:rPr kumimoji="1" lang="zh-CN" altLang="en-US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kumimoji="1" lang="en-US" altLang="zh-CN" sz="2000" dirty="0" err="1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Simonyan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and Zisserman, 2014]]</a:t>
            </a:r>
            <a:endParaRPr kumimoji="1" lang="en-US" altLang="zh-CN" sz="2000" dirty="0" smtClean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2" indent="-342900">
              <a:buClr>
                <a:srgbClr val="FF0000"/>
              </a:buClr>
              <a:buFont typeface="Wingdings" charset="2"/>
              <a:buChar char="n"/>
            </a:pP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Because of the simplicity of it’s uniform architecture, it appeals to a new-comer as a simpler form of a deep convolutional neural network.</a:t>
            </a:r>
            <a:endParaRPr kumimoji="1" lang="en-US" altLang="zh-CN" dirty="0" smtClean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664" y="2143889"/>
            <a:ext cx="4680520" cy="22932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96" y="4437112"/>
            <a:ext cx="7740352" cy="184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CNN </a:t>
            </a: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Variants: </a:t>
            </a:r>
            <a:r>
              <a:rPr kumimoji="1" lang="en-US" altLang="zh-CN" dirty="0" err="1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GoogLeNet</a:t>
            </a: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(</a:t>
            </a:r>
            <a:r>
              <a:rPr lang="en-US" altLang="zh-CN" dirty="0" smtClean="0"/>
              <a:t>Inception</a:t>
            </a: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  <a:r>
              <a:rPr kumimoji="1" lang="zh-CN" altLang="en-US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215359" y="831122"/>
            <a:ext cx="2575186" cy="877905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 bwMode="auto">
          <a:xfrm>
            <a:off x="623401" y="1191528"/>
            <a:ext cx="7981047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lvl="1" indent="-342900">
              <a:buClr>
                <a:srgbClr val="FF0000"/>
              </a:buClr>
              <a:buFont typeface="Wingdings" charset="2"/>
              <a:buChar char="p"/>
            </a:pPr>
            <a:r>
              <a:rPr kumimoji="1" lang="en-US" altLang="zh-CN" sz="2000" dirty="0" err="1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GoogLeNet</a:t>
            </a:r>
            <a:r>
              <a:rPr kumimoji="1" lang="zh-CN" altLang="en-US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kumimoji="1" lang="en-US" altLang="zh-CN" sz="2000" dirty="0" err="1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Szegedy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et al., 2014]</a:t>
            </a:r>
            <a:endParaRPr kumimoji="1" lang="en-US" altLang="zh-CN" sz="2000" dirty="0" smtClean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2" indent="-342900">
              <a:buClr>
                <a:srgbClr val="FF0000"/>
              </a:buClr>
              <a:buFont typeface="Wingdings" charset="2"/>
              <a:buChar char="n"/>
            </a:pP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It used an inception module, a novel concept, with smaller convolutions that allowed the reduction of number of parameters to a mere 4 million.</a:t>
            </a:r>
            <a:endParaRPr kumimoji="1" lang="en-US" altLang="zh-CN" dirty="0" smtClean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9218" name="Picture 2" descr="Inception Network åçæ¬æ¼è¿å²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681" y="2343656"/>
            <a:ext cx="4133210" cy="134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308" y="2183654"/>
            <a:ext cx="3618627" cy="206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26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CNN Variants: </a:t>
            </a:r>
            <a:r>
              <a:rPr kumimoji="1" lang="en-US" altLang="zh-CN" dirty="0" err="1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GoogLeNet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(</a:t>
            </a:r>
            <a:r>
              <a:rPr lang="en-US" altLang="zh-CN" dirty="0"/>
              <a:t>Inception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zh-CN" altLang="en-US" dirty="0"/>
          </a:p>
        </p:txBody>
      </p:sp>
      <p:sp>
        <p:nvSpPr>
          <p:cNvPr id="3" name="AutoShape 4" descr="https://upload-images.jianshu.io/upload_images/4787675-5603333c3d2cf7a7.png?imageMogr2/auto-orient/strip%7CimageView2/2/w/10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204" name="Picture 12" descr="â1 1 convolutionsâçå¾çæç´¢ç»æ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" t="16439" r="9826" b="22854"/>
          <a:stretch/>
        </p:blipFill>
        <p:spPr bwMode="auto">
          <a:xfrm>
            <a:off x="4067944" y="1412776"/>
            <a:ext cx="4824536" cy="263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8" y="1363588"/>
            <a:ext cx="4002925" cy="221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7" name="Picture 15" descr="Inception Network åçæ¬æ¼è¿å²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112506"/>
            <a:ext cx="4032448" cy="253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22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CNN </a:t>
            </a: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Variants: </a:t>
            </a:r>
            <a:r>
              <a:rPr kumimoji="1" lang="en-US" altLang="zh-CN" dirty="0" err="1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ResNet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622204" y="1191528"/>
            <a:ext cx="7981047" cy="1085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lvl="1" indent="-342900">
              <a:buClr>
                <a:srgbClr val="FF0000"/>
              </a:buClr>
              <a:buFont typeface="Wingdings" charset="2"/>
              <a:buChar char="p"/>
            </a:pPr>
            <a:r>
              <a:rPr kumimoji="1" lang="en-US" altLang="zh-CN" sz="2000" dirty="0" err="1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ResNet</a:t>
            </a:r>
            <a:r>
              <a:rPr kumimoji="1" lang="zh-CN" altLang="en-US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kumimoji="1" lang="nb-NO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He et al., 2015</a:t>
            </a:r>
            <a:r>
              <a:rPr kumimoji="1" lang="en-US" altLang="zh-CN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]</a:t>
            </a:r>
          </a:p>
          <a:p>
            <a:pPr marL="800100" lvl="2" indent="-342900">
              <a:buClr>
                <a:srgbClr val="FF0000"/>
              </a:buClr>
              <a:buFont typeface="Wingdings" charset="2"/>
              <a:buChar char="n"/>
            </a:pP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What 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happens when we continue stacking deeper layers on a “plain” convolutional neural network?</a:t>
            </a:r>
            <a:endParaRPr kumimoji="1" lang="en-US" altLang="zh-CN" dirty="0" smtClean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07" y="2780928"/>
            <a:ext cx="7962900" cy="23114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 bwMode="auto">
          <a:xfrm>
            <a:off x="1547664" y="5373216"/>
            <a:ext cx="5832648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endParaRPr kumimoji="1" lang="zh-CN" altLang="en-US" sz="2400" dirty="0" smtClean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文本框 8"/>
          <p:cNvSpPr txBox="1"/>
          <p:nvPr/>
        </p:nvSpPr>
        <p:spPr bwMode="auto">
          <a:xfrm>
            <a:off x="1259632" y="5308352"/>
            <a:ext cx="6480720" cy="92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kumimoji="1" lang="en-US" altLang="zh-CN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56-layer model performs worse on both training and test error -&gt; The deeper model performs worse, but it’s not caused by overfitting!</a:t>
            </a:r>
            <a:endParaRPr kumimoji="1" lang="zh-CN" altLang="en-US" sz="20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96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CNN </a:t>
            </a: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Variants: </a:t>
            </a:r>
            <a:r>
              <a:rPr kumimoji="1" lang="en-US" altLang="zh-CN" dirty="0" err="1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ResNet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622204" y="1191528"/>
            <a:ext cx="6974132" cy="4685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lvl="1" indent="-342900">
              <a:buClr>
                <a:srgbClr val="FF0000"/>
              </a:buClr>
              <a:buFont typeface="Wingdings" charset="2"/>
              <a:buChar char="p"/>
            </a:pP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Hypothesis: the problem is an optimization problem, deeper models are harder to </a:t>
            </a:r>
            <a:r>
              <a:rPr kumimoji="1" lang="en-US" altLang="zh-CN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optimize</a:t>
            </a:r>
          </a:p>
          <a:p>
            <a:pPr marL="800100" lvl="2" indent="-342900">
              <a:buClr>
                <a:srgbClr val="FF0000"/>
              </a:buClr>
              <a:buFont typeface="Wingdings" charset="2"/>
              <a:buChar char="n"/>
            </a:pP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The deeper model should be able to perform </a:t>
            </a: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at least 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as well as the shallower model</a:t>
            </a: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800100" lvl="2" indent="-342900">
              <a:buClr>
                <a:srgbClr val="FF0000"/>
              </a:buClr>
              <a:buFont typeface="Wingdings" charset="2"/>
              <a:buChar char="n"/>
            </a:pP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A solution by construction is copying the learned layers from the shallower model and setting additional layers to identity mapping.</a:t>
            </a:r>
            <a:endParaRPr kumimoji="1" lang="en-US" altLang="zh-CN" dirty="0" smtClean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文本框 2"/>
          <p:cNvSpPr txBox="1"/>
          <p:nvPr/>
        </p:nvSpPr>
        <p:spPr bwMode="auto">
          <a:xfrm>
            <a:off x="-3490332" y="427091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endParaRPr kumimoji="1" lang="zh-CN" altLang="en-US" sz="2400" dirty="0" smtClean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63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CNN </a:t>
            </a: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Variants: </a:t>
            </a:r>
            <a:r>
              <a:rPr kumimoji="1" lang="en-US" altLang="zh-CN" dirty="0" err="1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ResNet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622204" y="1191528"/>
            <a:ext cx="7981047" cy="1246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lvl="1" indent="-342900">
              <a:buClr>
                <a:srgbClr val="FF0000"/>
              </a:buClr>
              <a:buFont typeface="Wingdings" charset="2"/>
              <a:buChar char="p"/>
            </a:pPr>
            <a:r>
              <a:rPr kumimoji="1" lang="en-US" altLang="zh-CN" sz="2000" dirty="0" err="1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ResNet</a:t>
            </a:r>
            <a:r>
              <a:rPr kumimoji="1" lang="zh-CN" altLang="en-US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kumimoji="1" lang="nb-NO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He et al., 2015</a:t>
            </a:r>
            <a:r>
              <a:rPr kumimoji="1" lang="en-US" altLang="zh-CN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]</a:t>
            </a:r>
          </a:p>
          <a:p>
            <a:pPr marL="800100" lvl="2" indent="-342900">
              <a:buClr>
                <a:srgbClr val="FF0000"/>
              </a:buClr>
              <a:buFont typeface="Wingdings" charset="2"/>
              <a:buChar char="n"/>
            </a:pP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Direct 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mappings are hard to learn. So instead of learning mapping between output of layer and its input, learn the difference between them — learn the residual.</a:t>
            </a:r>
            <a:endParaRPr kumimoji="1" lang="en-US" altLang="zh-CN" dirty="0" smtClean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文本框 2"/>
          <p:cNvSpPr txBox="1"/>
          <p:nvPr/>
        </p:nvSpPr>
        <p:spPr bwMode="auto">
          <a:xfrm>
            <a:off x="-3490332" y="427091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endParaRPr kumimoji="1" lang="zh-CN" altLang="en-US" sz="2400" dirty="0" smtClean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625516"/>
            <a:ext cx="84582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25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60347"/>
            <a:ext cx="5629160" cy="4355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CNN </a:t>
            </a: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Variants: </a:t>
            </a:r>
            <a:r>
              <a:rPr kumimoji="1" lang="en-US" altLang="zh-CN" dirty="0" err="1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ResNet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622204" y="1191528"/>
            <a:ext cx="7981047" cy="1246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lvl="1" indent="-342900">
              <a:buClr>
                <a:srgbClr val="FF0000"/>
              </a:buClr>
              <a:buFont typeface="Wingdings" charset="2"/>
              <a:buChar char="p"/>
            </a:pPr>
            <a:r>
              <a:rPr kumimoji="1" lang="en-US" altLang="zh-CN" sz="2000" dirty="0" err="1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ResNet</a:t>
            </a:r>
            <a:r>
              <a:rPr kumimoji="1" lang="zh-CN" altLang="en-US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kumimoji="1" lang="nb-NO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He et al., 2015</a:t>
            </a:r>
            <a:r>
              <a:rPr kumimoji="1" lang="en-US" altLang="zh-CN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]</a:t>
            </a:r>
          </a:p>
        </p:txBody>
      </p:sp>
      <p:sp>
        <p:nvSpPr>
          <p:cNvPr id="3" name="文本框 2"/>
          <p:cNvSpPr txBox="1"/>
          <p:nvPr/>
        </p:nvSpPr>
        <p:spPr bwMode="auto">
          <a:xfrm>
            <a:off x="-3490332" y="427091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endParaRPr kumimoji="1" lang="zh-CN" altLang="en-US" sz="2400" dirty="0" smtClean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501" y="980728"/>
            <a:ext cx="1553631" cy="52348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3181" y="2708920"/>
            <a:ext cx="2880320" cy="261137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 bwMode="auto">
          <a:xfrm>
            <a:off x="464930" y="2521177"/>
            <a:ext cx="1368152" cy="216024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464930" y="5805264"/>
            <a:ext cx="1586790" cy="216024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419872" y="1822098"/>
            <a:ext cx="3672408" cy="584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Skip connection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implemented as two lines of code :</a:t>
            </a:r>
          </a:p>
        </p:txBody>
      </p:sp>
      <p:sp>
        <p:nvSpPr>
          <p:cNvPr id="19" name="矩形 18"/>
          <p:cNvSpPr/>
          <p:nvPr/>
        </p:nvSpPr>
        <p:spPr>
          <a:xfrm>
            <a:off x="1907704" y="2459912"/>
            <a:ext cx="32403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Store the initial value of X in a variable</a:t>
            </a:r>
          </a:p>
        </p:txBody>
      </p:sp>
      <p:sp>
        <p:nvSpPr>
          <p:cNvPr id="22" name="矩形 21"/>
          <p:cNvSpPr/>
          <p:nvPr/>
        </p:nvSpPr>
        <p:spPr>
          <a:xfrm>
            <a:off x="2195736" y="5759387"/>
            <a:ext cx="32403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SKIP Connection</a:t>
            </a:r>
          </a:p>
        </p:txBody>
      </p:sp>
      <p:sp>
        <p:nvSpPr>
          <p:cNvPr id="23" name="矩形 22"/>
          <p:cNvSpPr/>
          <p:nvPr/>
        </p:nvSpPr>
        <p:spPr>
          <a:xfrm>
            <a:off x="1691680" y="3212976"/>
            <a:ext cx="3240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## Perform convolution + batch norm operations on X</a:t>
            </a:r>
          </a:p>
        </p:txBody>
      </p:sp>
    </p:spTree>
    <p:extLst>
      <p:ext uri="{BB962C8B-B14F-4D97-AF65-F5344CB8AC3E}">
        <p14:creationId xmlns:p14="http://schemas.microsoft.com/office/powerpoint/2010/main" val="114944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CNN </a:t>
            </a: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Variants: </a:t>
            </a:r>
            <a:r>
              <a:rPr kumimoji="1" lang="en-US" altLang="zh-CN" dirty="0" err="1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ResNet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622204" y="1191528"/>
            <a:ext cx="7981047" cy="1661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lvl="1" indent="-342900">
              <a:buClr>
                <a:srgbClr val="FF0000"/>
              </a:buClr>
              <a:buFont typeface="Wingdings" charset="2"/>
              <a:buChar char="p"/>
            </a:pP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Experimental Results :</a:t>
            </a:r>
            <a:endParaRPr kumimoji="1" lang="en-US" altLang="zh-CN" sz="2000" dirty="0" smtClean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2" indent="-342900">
              <a:buClr>
                <a:srgbClr val="FF0000"/>
              </a:buClr>
              <a:buFont typeface="Wingdings" charset="2"/>
              <a:buChar char="n"/>
            </a:pP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Able to train very deep networks without degrading (152 layers on ImageNet, 1202 on </a:t>
            </a:r>
            <a:r>
              <a:rPr kumimoji="1" lang="en-US" altLang="zh-CN" dirty="0" err="1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Cifar</a:t>
            </a: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  <a:p>
            <a:pPr marL="800100" lvl="2" indent="-342900">
              <a:buClr>
                <a:srgbClr val="FF0000"/>
              </a:buClr>
              <a:buFont typeface="Wingdings" charset="2"/>
              <a:buChar char="n"/>
            </a:pP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Deeper networks now achieve lowing training error as </a:t>
            </a: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expected</a:t>
            </a:r>
          </a:p>
          <a:p>
            <a:pPr marL="800100" lvl="2" indent="-342900">
              <a:buClr>
                <a:srgbClr val="FF0000"/>
              </a:buClr>
              <a:buFont typeface="Wingdings" charset="2"/>
              <a:buChar char="n"/>
            </a:pP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Swept 1st place in all ILSVRC and COCO 2015 </a:t>
            </a: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competitions</a:t>
            </a:r>
          </a:p>
        </p:txBody>
      </p:sp>
      <p:sp>
        <p:nvSpPr>
          <p:cNvPr id="3" name="文本框 2"/>
          <p:cNvSpPr txBox="1"/>
          <p:nvPr/>
        </p:nvSpPr>
        <p:spPr bwMode="auto">
          <a:xfrm>
            <a:off x="-3490332" y="427091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endParaRPr kumimoji="1" lang="zh-CN" altLang="en-US" sz="2400" dirty="0" smtClean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04" y="2708920"/>
            <a:ext cx="79883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67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/>
              <a:t>CNN Variants: </a:t>
            </a:r>
            <a:r>
              <a:rPr lang="en-US" altLang="zh-CN" sz="3600" b="1" dirty="0" err="1"/>
              <a:t>DenseNet</a:t>
            </a:r>
            <a:r>
              <a:rPr lang="en-US" altLang="zh-CN" sz="3600" b="1" dirty="0"/>
              <a:t> </a:t>
            </a:r>
            <a:endParaRPr lang="zh-CN" altLang="en-US" sz="3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484" y="2780928"/>
            <a:ext cx="5046218" cy="3641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AutoShape 2" descr="https://cdn-images-1.medium.com/max/1600/1*gdFcbkMGn8aT8_iP1OpfmA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15" y="1290393"/>
            <a:ext cx="8612956" cy="1116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下箭头 4"/>
          <p:cNvSpPr/>
          <p:nvPr/>
        </p:nvSpPr>
        <p:spPr bwMode="auto">
          <a:xfrm>
            <a:off x="4283968" y="2636912"/>
            <a:ext cx="484632" cy="97840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82752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Brief</a:t>
            </a:r>
            <a:r>
              <a:rPr lang="zh-CN" altLang="en-US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History</a:t>
            </a:r>
            <a:r>
              <a:rPr lang="zh-CN" altLang="en-US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CNN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文本框 8"/>
          <p:cNvSpPr txBox="1"/>
          <p:nvPr/>
        </p:nvSpPr>
        <p:spPr bwMode="auto">
          <a:xfrm>
            <a:off x="623400" y="1340768"/>
            <a:ext cx="8125063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buClr>
                <a:srgbClr val="FF0000"/>
              </a:buClr>
              <a:buFont typeface="Wingdings" charset="2"/>
              <a:buChar char="p"/>
            </a:pPr>
            <a:r>
              <a:rPr kumimoji="1" lang="en-US" altLang="zh-CN" sz="2000" b="1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Hierarchical</a:t>
            </a:r>
            <a:r>
              <a:rPr kumimoji="1" lang="zh-CN" altLang="en-US" sz="2000" b="1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b="1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organization</a:t>
            </a:r>
          </a:p>
          <a:p>
            <a:pPr marL="800100" lvl="1" indent="-342900">
              <a:buClr>
                <a:srgbClr val="FF0000"/>
              </a:buClr>
              <a:buFont typeface="Wingdings" charset="2"/>
              <a:buChar char="n"/>
            </a:pP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Simple</a:t>
            </a:r>
            <a:r>
              <a:rPr kumimoji="1" lang="zh-CN" altLang="en-US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cells:</a:t>
            </a:r>
            <a:r>
              <a:rPr kumimoji="1" lang="zh-CN" altLang="en-US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r</a:t>
            </a: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esponse</a:t>
            </a:r>
            <a:r>
              <a:rPr kumimoji="1" lang="zh-CN" altLang="en-US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kumimoji="1" lang="zh-CN" altLang="en-US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light</a:t>
            </a:r>
            <a:r>
              <a:rPr kumimoji="1" lang="zh-CN" altLang="en-US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orientation</a:t>
            </a:r>
          </a:p>
          <a:p>
            <a:pPr marL="800100" lvl="1" indent="-342900">
              <a:buClr>
                <a:srgbClr val="FF0000"/>
              </a:buClr>
              <a:buFont typeface="Wingdings" charset="2"/>
              <a:buChar char="n"/>
            </a:pP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Complex</a:t>
            </a:r>
            <a:r>
              <a:rPr kumimoji="1" lang="zh-CN" altLang="en-US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cells:</a:t>
            </a:r>
            <a:r>
              <a:rPr kumimoji="1" lang="zh-CN" altLang="en-US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r</a:t>
            </a: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esponse</a:t>
            </a:r>
            <a:r>
              <a:rPr kumimoji="1" lang="zh-CN" altLang="en-US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kumimoji="1" lang="zh-CN" altLang="en-US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light</a:t>
            </a:r>
            <a:r>
              <a:rPr kumimoji="1" lang="zh-CN" altLang="en-US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orientation</a:t>
            </a:r>
            <a:r>
              <a:rPr kumimoji="1" lang="zh-CN" altLang="en-US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kumimoji="1" lang="zh-CN" altLang="en-US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movement</a:t>
            </a:r>
          </a:p>
          <a:p>
            <a:pPr marL="800100" lvl="1" indent="-342900">
              <a:buClr>
                <a:srgbClr val="FF0000"/>
              </a:buClr>
              <a:buFont typeface="Wingdings" charset="2"/>
              <a:buChar char="n"/>
            </a:pPr>
            <a:r>
              <a:rPr kumimoji="1" lang="en-US" altLang="zh-CN" dirty="0" err="1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Hypercomplex</a:t>
            </a:r>
            <a:r>
              <a:rPr kumimoji="1" lang="zh-CN" altLang="en-US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cells:</a:t>
            </a:r>
            <a:r>
              <a:rPr kumimoji="1" lang="zh-CN" altLang="en-US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response</a:t>
            </a:r>
            <a:r>
              <a:rPr kumimoji="1" lang="zh-CN" altLang="en-US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kumimoji="1" lang="zh-CN" altLang="en-US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movement</a:t>
            </a:r>
            <a:r>
              <a:rPr kumimoji="1" lang="zh-CN" altLang="en-US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with</a:t>
            </a:r>
            <a:r>
              <a:rPr kumimoji="1" lang="zh-CN" altLang="en-US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an</a:t>
            </a:r>
            <a:r>
              <a:rPr kumimoji="1" lang="zh-CN" altLang="en-US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endpoint</a:t>
            </a:r>
          </a:p>
          <a:p>
            <a:pPr marL="800100" lvl="1" indent="-342900">
              <a:buClr>
                <a:srgbClr val="FF0000"/>
              </a:buClr>
              <a:buFont typeface="Wingdings" charset="2"/>
              <a:buChar char="n"/>
            </a:pPr>
            <a:endParaRPr kumimoji="1" lang="en-US" altLang="zh-CN" sz="2000" dirty="0" smtClean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buClr>
                <a:srgbClr val="FF0000"/>
              </a:buClr>
              <a:buFont typeface="Wingdings" charset="2"/>
              <a:buChar char="n"/>
            </a:pPr>
            <a:endParaRPr kumimoji="1" lang="en-US" altLang="zh-CN" sz="2000" dirty="0" smtClean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Picture 2" descr="http://lublog-1253263790.cossh.myqcloud.com/CNN_h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672" y="2780928"/>
            <a:ext cx="6431155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23528" y="4834756"/>
            <a:ext cx="29523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 smtClean="0"/>
              <a:t>LGN</a:t>
            </a:r>
            <a:r>
              <a:rPr lang="zh-CN" altLang="en-US" dirty="0"/>
              <a:t>会响应一个微小的光点，但是对漫反射没什么回应</a:t>
            </a:r>
          </a:p>
        </p:txBody>
      </p:sp>
      <p:sp>
        <p:nvSpPr>
          <p:cNvPr id="4" name="矩形 3"/>
          <p:cNvSpPr/>
          <p:nvPr/>
        </p:nvSpPr>
        <p:spPr>
          <a:xfrm>
            <a:off x="1943708" y="5961298"/>
            <a:ext cx="2664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不再响应</a:t>
            </a:r>
            <a:r>
              <a:rPr lang="zh-CN" altLang="en-US" dirty="0" smtClean="0"/>
              <a:t>光点，</a:t>
            </a:r>
            <a:r>
              <a:rPr lang="zh-CN" altLang="en-US" dirty="0"/>
              <a:t>但是对亮暗的线条</a:t>
            </a:r>
            <a:r>
              <a:rPr lang="zh-CN" altLang="en-US" dirty="0" smtClean="0"/>
              <a:t>有</a:t>
            </a:r>
            <a:r>
              <a:rPr lang="zh-CN" altLang="en-US" dirty="0"/>
              <a:t>响应</a:t>
            </a:r>
          </a:p>
        </p:txBody>
      </p:sp>
      <p:sp>
        <p:nvSpPr>
          <p:cNvPr id="5" name="矩形 4"/>
          <p:cNvSpPr/>
          <p:nvPr/>
        </p:nvSpPr>
        <p:spPr>
          <a:xfrm>
            <a:off x="4788024" y="6099797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不再对区域敏感</a:t>
            </a:r>
          </a:p>
        </p:txBody>
      </p:sp>
      <p:sp>
        <p:nvSpPr>
          <p:cNvPr id="8" name="矩形 7"/>
          <p:cNvSpPr/>
          <p:nvPr/>
        </p:nvSpPr>
        <p:spPr>
          <a:xfrm>
            <a:off x="6804248" y="6118090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对端点敏感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821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5" dirty="0" err="1" smtClean="0">
                <a:latin typeface="Times New Roman" charset="0"/>
                <a:ea typeface="Times New Roman" charset="0"/>
                <a:cs typeface="Times New Roman" charset="0"/>
              </a:rPr>
              <a:t>1D</a:t>
            </a:r>
            <a:r>
              <a:rPr lang="en-US" altLang="zh-CN" spc="-5" dirty="0" smtClean="0">
                <a:latin typeface="Times New Roman" charset="0"/>
                <a:ea typeface="Times New Roman" charset="0"/>
                <a:cs typeface="Times New Roman" charset="0"/>
              </a:rPr>
              <a:t> Convolution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623400" y="1340768"/>
            <a:ext cx="7332975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lvl="1" indent="-342900">
              <a:buClr>
                <a:srgbClr val="FF0000"/>
              </a:buClr>
              <a:buFont typeface="Wingdings" charset="2"/>
              <a:buChar char="p"/>
            </a:pPr>
            <a:endParaRPr kumimoji="1" lang="en-US" altLang="zh-CN" sz="2000" dirty="0" smtClean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lvl="1" indent="-342900">
              <a:buClr>
                <a:srgbClr val="FF0000"/>
              </a:buClr>
              <a:buFont typeface="Wingdings" charset="2"/>
              <a:buChar char="p"/>
            </a:pPr>
            <a:r>
              <a:rPr kumimoji="1" lang="en-US" altLang="zh-CN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1D</a:t>
            </a:r>
            <a:r>
              <a:rPr kumimoji="1" lang="zh-CN" altLang="en-US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discrete</a:t>
            </a:r>
            <a:r>
              <a:rPr kumimoji="1" lang="zh-CN" altLang="en-US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convolution</a:t>
            </a:r>
            <a:r>
              <a:rPr kumimoji="1" lang="zh-CN" altLang="en-US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generally:</a:t>
            </a:r>
            <a:endParaRPr kumimoji="1" lang="en-US" altLang="zh-CN" sz="2000" dirty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lvl="1" indent="-342900">
              <a:buClr>
                <a:srgbClr val="FF0000"/>
              </a:buClr>
              <a:buFont typeface="Wingdings" charset="2"/>
              <a:buChar char="p"/>
            </a:pPr>
            <a:endParaRPr kumimoji="1" lang="en-US" altLang="zh-CN" sz="2000" dirty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1340768"/>
            <a:ext cx="2408352" cy="94368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95" y="3292803"/>
            <a:ext cx="4826853" cy="1650399"/>
          </a:xfrm>
          <a:prstGeom prst="rect">
            <a:avLst/>
          </a:prstGeom>
        </p:spPr>
      </p:pic>
      <p:pic>
        <p:nvPicPr>
          <p:cNvPr id="9218" name="Picture 2" descr="https://images2018.cnblogs.com/blog/1020673/201807/1020673-20180731173101855-1394567974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196" y="3184660"/>
            <a:ext cx="4061098" cy="186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33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5" dirty="0" err="1" smtClean="0">
                <a:latin typeface="Times New Roman" charset="0"/>
                <a:ea typeface="Times New Roman" charset="0"/>
                <a:cs typeface="Times New Roman" charset="0"/>
              </a:rPr>
              <a:t>2D</a:t>
            </a:r>
            <a:r>
              <a:rPr lang="en-US" altLang="zh-CN" spc="-5" dirty="0" smtClean="0">
                <a:latin typeface="Times New Roman" charset="0"/>
                <a:ea typeface="Times New Roman" charset="0"/>
                <a:cs typeface="Times New Roman" charset="0"/>
              </a:rPr>
              <a:t> Convolution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623400" y="1340768"/>
            <a:ext cx="7332975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lvl="1" indent="-342900">
              <a:buClr>
                <a:srgbClr val="FF0000"/>
              </a:buClr>
              <a:buFont typeface="Wingdings" charset="2"/>
              <a:buChar char="p"/>
            </a:pPr>
            <a:endParaRPr kumimoji="1" lang="en-US" altLang="zh-CN" sz="2000" dirty="0" smtClean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lvl="1" indent="-342900">
              <a:buClr>
                <a:srgbClr val="FF0000"/>
              </a:buClr>
              <a:buFont typeface="Wingdings" charset="2"/>
              <a:buChar char="p"/>
            </a:pP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kumimoji="1" lang="en-US" altLang="zh-CN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kumimoji="1" lang="zh-CN" altLang="en-US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convolution</a:t>
            </a:r>
            <a:r>
              <a:rPr kumimoji="1" lang="zh-CN" altLang="en-US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generally:</a:t>
            </a:r>
            <a:endParaRPr kumimoji="1" lang="en-US" altLang="zh-CN" sz="2000" dirty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lvl="1" indent="-342900">
              <a:buClr>
                <a:srgbClr val="FF0000"/>
              </a:buClr>
              <a:buFont typeface="Wingdings" charset="2"/>
              <a:buChar char="p"/>
            </a:pPr>
            <a:endParaRPr kumimoji="1" lang="en-US" altLang="zh-CN" sz="2000" dirty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442678"/>
            <a:ext cx="4318000" cy="876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01" y="2321362"/>
            <a:ext cx="4978400" cy="2133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0232" y="2564904"/>
            <a:ext cx="2222500" cy="2044700"/>
          </a:xfrm>
          <a:prstGeom prst="rect">
            <a:avLst/>
          </a:prstGeom>
        </p:spPr>
      </p:pic>
      <p:sp>
        <p:nvSpPr>
          <p:cNvPr id="4" name="AutoShape 2" descr="enter image description here">
            <a:hlinkClick r:id="rId6"/>
          </p:cNvPr>
          <p:cNvSpPr>
            <a:spLocks noChangeAspect="1" noChangeArrowheads="1"/>
          </p:cNvSpPr>
          <p:nvPr/>
        </p:nvSpPr>
        <p:spPr bwMode="auto">
          <a:xfrm>
            <a:off x="444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enter image description here">
            <a:hlinkClick r:id="rId6"/>
          </p:cNvPr>
          <p:cNvSpPr>
            <a:spLocks noChangeAspect="1" noChangeArrowheads="1"/>
          </p:cNvSpPr>
          <p:nvPr/>
        </p:nvSpPr>
        <p:spPr bwMode="auto">
          <a:xfrm>
            <a:off x="19685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586253"/>
            <a:ext cx="5915025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AutoShape 7" descr="enter image description here">
            <a:hlinkClick r:id="rId8"/>
          </p:cNvPr>
          <p:cNvSpPr>
            <a:spLocks noChangeAspect="1" noChangeArrowheads="1"/>
          </p:cNvSpPr>
          <p:nvPr/>
        </p:nvSpPr>
        <p:spPr bwMode="auto">
          <a:xfrm>
            <a:off x="349250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35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5" dirty="0" err="1" smtClean="0">
                <a:latin typeface="Times New Roman" charset="0"/>
                <a:ea typeface="Times New Roman" charset="0"/>
                <a:cs typeface="Times New Roman" charset="0"/>
              </a:rPr>
              <a:t>2D</a:t>
            </a:r>
            <a:r>
              <a:rPr lang="en-US" altLang="zh-CN" spc="-5" dirty="0" smtClean="0">
                <a:latin typeface="Times New Roman" charset="0"/>
                <a:ea typeface="Times New Roman" charset="0"/>
                <a:cs typeface="Times New Roman" charset="0"/>
              </a:rPr>
              <a:t> Convolution with 3D input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AutoShape 2" descr="enter image description here">
            <a:hlinkClick r:id="rId3"/>
          </p:cNvPr>
          <p:cNvSpPr>
            <a:spLocks noChangeAspect="1" noChangeArrowheads="1"/>
          </p:cNvSpPr>
          <p:nvPr/>
        </p:nvSpPr>
        <p:spPr bwMode="auto">
          <a:xfrm>
            <a:off x="444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enter image description here">
            <a:hlinkClick r:id="rId3"/>
          </p:cNvPr>
          <p:cNvSpPr>
            <a:spLocks noChangeAspect="1" noChangeArrowheads="1"/>
          </p:cNvSpPr>
          <p:nvPr/>
        </p:nvSpPr>
        <p:spPr bwMode="auto">
          <a:xfrm>
            <a:off x="19685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3" y="1556792"/>
            <a:ext cx="5915025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AutoShape 7" descr="enter image description here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349250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2" descr="enter image description he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98" y="3751337"/>
            <a:ext cx="64008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387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5" dirty="0" smtClean="0">
                <a:latin typeface="Times New Roman" charset="0"/>
                <a:ea typeface="Times New Roman" charset="0"/>
                <a:cs typeface="Times New Roman" charset="0"/>
              </a:rPr>
              <a:t>3D Convolution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AutoShape 2" descr="â3D Convolutionâçå¾çæç´¢ç»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610891"/>
            <a:ext cx="2924175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5" descr="â3D Convolutionâçå¾çæç´¢ç»æ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82" y="1772816"/>
            <a:ext cx="3705225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8" descr="enter image description her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33056"/>
            <a:ext cx="5625139" cy="1889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429000"/>
            <a:ext cx="3452812" cy="249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443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Graph Convolution</a:t>
            </a:r>
            <a:endParaRPr lang="zh-CN" altLang="en-US" b="1" dirty="0"/>
          </a:p>
        </p:txBody>
      </p:sp>
      <p:sp>
        <p:nvSpPr>
          <p:cNvPr id="4" name="矩形 3"/>
          <p:cNvSpPr/>
          <p:nvPr/>
        </p:nvSpPr>
        <p:spPr>
          <a:xfrm>
            <a:off x="683568" y="1365412"/>
            <a:ext cx="49237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Learning Convolutional Neural Networks for Graphs  ——</a:t>
            </a:r>
            <a:r>
              <a:rPr lang="en-US" altLang="zh-CN" sz="1400" dirty="0" err="1"/>
              <a:t>ICML</a:t>
            </a:r>
            <a:r>
              <a:rPr lang="en-US" altLang="zh-CN" sz="1400" dirty="0"/>
              <a:t> 2016</a:t>
            </a:r>
            <a:endParaRPr lang="zh-CN" altLang="en-US" sz="1400" dirty="0"/>
          </a:p>
        </p:txBody>
      </p:sp>
      <p:sp>
        <p:nvSpPr>
          <p:cNvPr id="6" name="AutoShape 2" descr="âgraph Convolutionâçå¾çæç´¢ç»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4" descr="âgraph Convolutionâçå¾çæç´¢ç»æ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7" descr="https://cdn-images-1.medium.com/max/1600/1*atP7qJV_Un2mtmE43NalzQ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85" y="2492896"/>
            <a:ext cx="8072337" cy="3876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8" r="44485" b="33996"/>
          <a:stretch/>
        </p:blipFill>
        <p:spPr bwMode="auto">
          <a:xfrm>
            <a:off x="6156176" y="383811"/>
            <a:ext cx="2520280" cy="2231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168055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Spherical Convolution </a:t>
            </a:r>
            <a:endParaRPr lang="zh-CN" altLang="en-US" b="1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8" y="1758111"/>
            <a:ext cx="8001000" cy="4133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539552" y="6453336"/>
            <a:ext cx="82809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DEEP LEARNING 3D SHAPES USING </a:t>
            </a:r>
            <a:r>
              <a:rPr lang="en-US" altLang="zh-CN" sz="1200" dirty="0" smtClean="0"/>
              <a:t>ALT-</a:t>
            </a:r>
            <a:r>
              <a:rPr lang="en-US" altLang="zh-CN" sz="1200" dirty="0" err="1" smtClean="0"/>
              <a:t>AZANISOTROPIC</a:t>
            </a:r>
            <a:r>
              <a:rPr lang="en-US" altLang="zh-CN" sz="1200" dirty="0" smtClean="0"/>
              <a:t> 2-SPHERE CONVOLUTION [</a:t>
            </a:r>
            <a:r>
              <a:rPr lang="en-US" altLang="zh-CN" sz="1200" dirty="0" err="1" smtClean="0"/>
              <a:t>ICLR</a:t>
            </a:r>
            <a:r>
              <a:rPr lang="en-US" altLang="zh-CN" sz="1200" dirty="0" smtClean="0"/>
              <a:t> 2019]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6350379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 smtClean="0"/>
              <a:t>DeConv</a:t>
            </a:r>
            <a:r>
              <a:rPr lang="en-US" altLang="zh-CN" b="1" dirty="0" smtClean="0"/>
              <a:t> (</a:t>
            </a:r>
            <a:r>
              <a:rPr lang="zh-CN" altLang="en-US" b="1" dirty="0" smtClean="0"/>
              <a:t>转置卷积</a:t>
            </a:r>
            <a:r>
              <a:rPr lang="en-US" altLang="zh-CN" b="1" dirty="0" smtClean="0"/>
              <a:t>)</a:t>
            </a:r>
            <a:endParaRPr lang="zh-CN" altLang="en-US" dirty="0"/>
          </a:p>
        </p:txBody>
      </p:sp>
      <p:pic>
        <p:nvPicPr>
          <p:cNvPr id="10242" name="Picture 2" descr="å·ç§¯ç¥ç»ç½ç»CNNââå¾åå·ç§¯ä¸åå·ç§¯ï¼åå·ç§¯ï¼è½¬ç½®å·ç§¯ï¼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17"/>
          <a:stretch/>
        </p:blipFill>
        <p:spPr bwMode="auto">
          <a:xfrm>
            <a:off x="45202" y="1196752"/>
            <a:ext cx="6315075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卷积神经网络CNN——图像卷积与反卷积（后卷积，转置卷积）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735" y="0"/>
            <a:ext cx="2915816" cy="331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deconvent architectur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51" name="Picture 11" descr="âunpoolingâçå¾çæç´¢ç»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26" y="3545620"/>
            <a:ext cx="7055253" cy="303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030407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 dirty="0">
                <a:latin typeface="Times New Roman" charset="0"/>
                <a:ea typeface="Times New Roman" charset="0"/>
                <a:cs typeface="Times New Roman" charset="0"/>
              </a:rPr>
              <a:t>CNN</a:t>
            </a:r>
            <a:r>
              <a:rPr lang="zh-CN" altLang="en-US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pc="-5" dirty="0">
                <a:latin typeface="Times New Roman" charset="0"/>
                <a:ea typeface="Times New Roman" charset="0"/>
                <a:cs typeface="Times New Roman" charset="0"/>
              </a:rPr>
              <a:t>for</a:t>
            </a:r>
            <a:r>
              <a:rPr lang="zh-CN" altLang="en-US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pc="-5" dirty="0">
                <a:latin typeface="Times New Roman" charset="0"/>
                <a:ea typeface="Times New Roman" charset="0"/>
                <a:cs typeface="Times New Roman" charset="0"/>
              </a:rPr>
              <a:t>NLP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691887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Sentence Classification</a:t>
            </a:r>
            <a:endParaRPr lang="zh-CN" altLang="en-US" b="1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Bag of Words (BOW)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12" y="2204864"/>
            <a:ext cx="7750679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858789"/>
      </p:ext>
    </p:extLst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Bag of n-grams</a:t>
            </a:r>
            <a:endParaRPr lang="zh-CN" altLang="en-US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04864"/>
            <a:ext cx="7666554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8848257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Brief</a:t>
            </a:r>
            <a:r>
              <a:rPr lang="zh-CN" altLang="en-US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History</a:t>
            </a:r>
            <a:r>
              <a:rPr lang="zh-CN" altLang="en-US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CNN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Picture 2" descr="http://lublog-1253263790.cossh.myqcloud.com/CNN_h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078" y="3356992"/>
            <a:ext cx="6431155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lublog-1253263790.cossh.myqcloud.com/CNN_h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172" y="1358235"/>
            <a:ext cx="1368152" cy="140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lublog-1253263790.cossh.myqcloud.com/CNN_h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621" y="767827"/>
            <a:ext cx="3157152" cy="171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1485370" y="2795081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Filtering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682396" y="1628800"/>
            <a:ext cx="1781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Local connection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84168" y="2502646"/>
            <a:ext cx="2247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Translation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invariance</a:t>
            </a:r>
          </a:p>
        </p:txBody>
      </p:sp>
      <p:sp>
        <p:nvSpPr>
          <p:cNvPr id="11" name="下箭头 10"/>
          <p:cNvSpPr/>
          <p:nvPr/>
        </p:nvSpPr>
        <p:spPr bwMode="auto">
          <a:xfrm rot="18458091">
            <a:off x="3321689" y="2245623"/>
            <a:ext cx="204121" cy="1622043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5" name="下箭头 14"/>
          <p:cNvSpPr/>
          <p:nvPr/>
        </p:nvSpPr>
        <p:spPr bwMode="auto">
          <a:xfrm rot="930325">
            <a:off x="4656949" y="2057492"/>
            <a:ext cx="271596" cy="121122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6" name="下箭头 15"/>
          <p:cNvSpPr/>
          <p:nvPr/>
        </p:nvSpPr>
        <p:spPr bwMode="auto">
          <a:xfrm rot="2113180">
            <a:off x="6529156" y="2809343"/>
            <a:ext cx="271596" cy="121122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318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Why Bag of n-grams?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268760"/>
            <a:ext cx="3501206" cy="5112568"/>
          </a:xfrm>
        </p:spPr>
        <p:txBody>
          <a:bodyPr/>
          <a:lstStyle/>
          <a:p>
            <a:r>
              <a:rPr lang="en-US" altLang="zh-CN" sz="2000" dirty="0"/>
              <a:t>Allow us to </a:t>
            </a:r>
            <a:r>
              <a:rPr lang="en-US" altLang="zh-CN" sz="2000" dirty="0" smtClean="0"/>
              <a:t>capture combination features in </a:t>
            </a:r>
            <a:r>
              <a:rPr lang="en-US" altLang="zh-CN" sz="2000" dirty="0"/>
              <a:t>a simple way “</a:t>
            </a:r>
            <a:r>
              <a:rPr lang="en-US" altLang="zh-CN" sz="2000" dirty="0" smtClean="0"/>
              <a:t>don’t love</a:t>
            </a:r>
            <a:r>
              <a:rPr lang="en-US" altLang="zh-CN" sz="2000" dirty="0"/>
              <a:t>”, “not the best”</a:t>
            </a:r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Works </a:t>
            </a:r>
            <a:r>
              <a:rPr lang="en-US" altLang="zh-CN" sz="2000" dirty="0"/>
              <a:t>pretty </a:t>
            </a:r>
            <a:r>
              <a:rPr lang="en-US" altLang="zh-CN" sz="2000" dirty="0" smtClean="0"/>
              <a:t>well</a:t>
            </a:r>
          </a:p>
          <a:p>
            <a:endParaRPr lang="en-US" altLang="zh-CN" sz="2000" dirty="0"/>
          </a:p>
          <a:p>
            <a:r>
              <a:rPr lang="en-US" altLang="zh-CN" sz="2000" dirty="0"/>
              <a:t>Problems</a:t>
            </a:r>
            <a:endParaRPr lang="en-US" altLang="zh-CN" sz="2000" dirty="0" smtClean="0"/>
          </a:p>
          <a:p>
            <a:pPr lvl="1"/>
            <a:r>
              <a:rPr lang="en-US" altLang="zh-CN" sz="1600" dirty="0" smtClean="0"/>
              <a:t>Same </a:t>
            </a:r>
            <a:r>
              <a:rPr lang="en-US" altLang="zh-CN" sz="1600" dirty="0"/>
              <a:t>as before: parameter explosion</a:t>
            </a:r>
          </a:p>
          <a:p>
            <a:pPr lvl="1"/>
            <a:r>
              <a:rPr lang="en-US" altLang="zh-CN" sz="1600" dirty="0" smtClean="0"/>
              <a:t>No </a:t>
            </a:r>
            <a:r>
              <a:rPr lang="en-US" altLang="zh-CN" sz="1600" dirty="0"/>
              <a:t>sharing between similar words/n-grams</a:t>
            </a:r>
            <a:endParaRPr lang="zh-CN" altLang="en-US" sz="1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311612"/>
            <a:ext cx="4757862" cy="549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1320170"/>
      </p:ext>
    </p:extLst>
  </p:cSld>
  <p:clrMapOvr>
    <a:masterClrMapping/>
  </p:clrMapOvr>
  <p:transition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pc="-5" dirty="0" smtClean="0">
                <a:latin typeface="Times New Roman" charset="0"/>
                <a:ea typeface="Times New Roman" charset="0"/>
                <a:cs typeface="Times New Roman" charset="0"/>
              </a:rPr>
              <a:t>CNN for NLP (Striding)</a:t>
            </a:r>
            <a:endParaRPr lang="en-US" altLang="zh-CN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26382"/>
            <a:ext cx="7241339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147760"/>
      </p:ext>
    </p:extLst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pc="-5" dirty="0">
                <a:latin typeface="Times New Roman" charset="0"/>
                <a:ea typeface="Times New Roman" charset="0"/>
                <a:cs typeface="Times New Roman" charset="0"/>
              </a:rPr>
              <a:t>CNN for NLP </a:t>
            </a:r>
            <a:r>
              <a:rPr lang="en-US" altLang="zh-CN" b="1" spc="-5" dirty="0" smtClean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altLang="zh-CN" b="1" spc="-5" dirty="0">
                <a:latin typeface="Times New Roman" charset="0"/>
                <a:ea typeface="Times New Roman" charset="0"/>
                <a:cs typeface="Times New Roman" charset="0"/>
              </a:rPr>
              <a:t>Pooling</a:t>
            </a:r>
            <a:r>
              <a:rPr lang="en-US" altLang="zh-CN" b="1" spc="-5" dirty="0" smtClean="0">
                <a:latin typeface="Times New Roman" charset="0"/>
                <a:ea typeface="Times New Roman" charset="0"/>
                <a:cs typeface="Times New Roman" charset="0"/>
              </a:rPr>
              <a:t>)</a:t>
            </a:r>
            <a:endParaRPr lang="en-US" altLang="zh-CN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/>
              <a:t>Max </a:t>
            </a:r>
            <a:r>
              <a:rPr lang="en-US" altLang="zh-CN" b="1" dirty="0"/>
              <a:t>pooling: </a:t>
            </a:r>
            <a:r>
              <a:rPr lang="en-US" altLang="zh-CN" dirty="0"/>
              <a:t>“Did you see this feature anywhere in </a:t>
            </a:r>
            <a:r>
              <a:rPr lang="en-US" altLang="zh-CN" dirty="0" smtClean="0"/>
              <a:t>the range</a:t>
            </a:r>
            <a:r>
              <a:rPr lang="en-US" altLang="zh-CN" dirty="0"/>
              <a:t>?” (most common)</a:t>
            </a:r>
          </a:p>
          <a:p>
            <a:r>
              <a:rPr lang="en-US" altLang="zh-CN" b="1" dirty="0" smtClean="0"/>
              <a:t>Average </a:t>
            </a:r>
            <a:r>
              <a:rPr lang="en-US" altLang="zh-CN" b="1" dirty="0"/>
              <a:t>pooling: </a:t>
            </a:r>
            <a:r>
              <a:rPr lang="en-US" altLang="zh-CN" dirty="0"/>
              <a:t>“How prevalent is this feature over </a:t>
            </a:r>
            <a:r>
              <a:rPr lang="en-US" altLang="zh-CN" dirty="0" smtClean="0"/>
              <a:t>the entire </a:t>
            </a:r>
            <a:r>
              <a:rPr lang="en-US" altLang="zh-CN" dirty="0"/>
              <a:t>range”</a:t>
            </a:r>
          </a:p>
          <a:p>
            <a:r>
              <a:rPr lang="en-US" altLang="zh-CN" b="1" dirty="0" smtClean="0"/>
              <a:t>k-Max </a:t>
            </a:r>
            <a:r>
              <a:rPr lang="en-US" altLang="zh-CN" b="1" dirty="0"/>
              <a:t>pooling: </a:t>
            </a:r>
            <a:r>
              <a:rPr lang="en-US" altLang="zh-CN" dirty="0"/>
              <a:t>“Did you see this feature up to k times?”</a:t>
            </a:r>
          </a:p>
          <a:p>
            <a:r>
              <a:rPr lang="en-US" altLang="zh-CN" b="1" dirty="0" smtClean="0"/>
              <a:t>Dynamic </a:t>
            </a:r>
            <a:r>
              <a:rPr lang="en-US" altLang="zh-CN" b="1" dirty="0"/>
              <a:t>pooling: </a:t>
            </a:r>
            <a:r>
              <a:rPr lang="en-US" altLang="zh-CN" dirty="0"/>
              <a:t>“Did you see this feature in </a:t>
            </a:r>
            <a:r>
              <a:rPr lang="en-US" altLang="zh-CN" dirty="0" smtClean="0"/>
              <a:t>the beginning</a:t>
            </a:r>
            <a:r>
              <a:rPr lang="en-US" altLang="zh-CN" dirty="0"/>
              <a:t>? In the middle? In the end?”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4526424"/>
      </p:ext>
    </p:extLst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pc="-5" dirty="0">
                <a:latin typeface="Times New Roman" charset="0"/>
                <a:ea typeface="Times New Roman" charset="0"/>
                <a:cs typeface="Times New Roman" charset="0"/>
              </a:rPr>
              <a:t>CNN</a:t>
            </a:r>
            <a:r>
              <a:rPr lang="zh-CN" altLang="en-US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spc="-5" dirty="0">
                <a:latin typeface="Times New Roman" charset="0"/>
                <a:ea typeface="Times New Roman" charset="0"/>
                <a:cs typeface="Times New Roman" charset="0"/>
              </a:rPr>
              <a:t>for</a:t>
            </a:r>
            <a:r>
              <a:rPr lang="zh-CN" altLang="en-US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spc="-5" dirty="0">
                <a:latin typeface="Times New Roman" charset="0"/>
                <a:ea typeface="Times New Roman" charset="0"/>
                <a:cs typeface="Times New Roman" charset="0"/>
              </a:rPr>
              <a:t>NLP</a:t>
            </a:r>
            <a:endParaRPr lang="zh-CN" altLang="en-US" b="1" dirty="0"/>
          </a:p>
        </p:txBody>
      </p:sp>
      <p:sp>
        <p:nvSpPr>
          <p:cNvPr id="4" name="AutoShape 2" descr="https://user-gold-cdn.xitu.io/2018/1/30/161454c6e3096266?imageView2/0/w/1280/h/960/format/webp/ignore-error/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268760"/>
            <a:ext cx="5832648" cy="5337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5868144" y="5949280"/>
            <a:ext cx="29831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err="1"/>
              <a:t>Collobert</a:t>
            </a:r>
            <a:r>
              <a:rPr lang="en-US" altLang="zh-CN" sz="1600" dirty="0"/>
              <a:t> and Weston 2011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2673294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Stacked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Convolution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622204" y="1191528"/>
            <a:ext cx="7812360" cy="869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lvl="1" indent="-342900">
              <a:spcBef>
                <a:spcPts val="600"/>
              </a:spcBef>
              <a:buClr>
                <a:srgbClr val="FF0000"/>
              </a:buClr>
              <a:buFont typeface="Wingdings" charset="2"/>
              <a:buChar char="p"/>
            </a:pPr>
            <a:r>
              <a:rPr kumimoji="1" lang="en-US" altLang="zh-CN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Feeding 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in convolution from previous layer results in larger area of focus for each feature</a:t>
            </a:r>
            <a:r>
              <a:rPr kumimoji="1" lang="zh-CN" altLang="en-US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kumimoji="1" lang="en-US" altLang="zh-CN" sz="2000" dirty="0" smtClean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文本框 2"/>
          <p:cNvSpPr txBox="1"/>
          <p:nvPr/>
        </p:nvSpPr>
        <p:spPr bwMode="auto">
          <a:xfrm>
            <a:off x="-3490332" y="427091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endParaRPr kumimoji="1" lang="zh-CN" altLang="en-US" sz="2400" dirty="0" smtClean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04" y="2221706"/>
            <a:ext cx="7812360" cy="340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Dilated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Convolution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622204" y="1191528"/>
            <a:ext cx="5894012" cy="1445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lvl="1" indent="-342900">
              <a:spcBef>
                <a:spcPts val="600"/>
              </a:spcBef>
              <a:buClr>
                <a:srgbClr val="FF0000"/>
              </a:buClr>
              <a:buFont typeface="Wingdings" charset="2"/>
              <a:buChar char="p"/>
            </a:pPr>
            <a:r>
              <a:rPr kumimoji="1" lang="en-US" altLang="zh-CN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Gradually 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increase stride: low-level to </a:t>
            </a:r>
            <a:r>
              <a:rPr kumimoji="1" lang="en-US" altLang="zh-CN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high-level [</a:t>
            </a:r>
            <a:r>
              <a:rPr kumimoji="1" lang="en-US" altLang="zh-CN" sz="2000" dirty="0" err="1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Kalchbrenner</a:t>
            </a:r>
            <a:r>
              <a:rPr kumimoji="1" lang="zh-CN" altLang="en-US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et</a:t>
            </a:r>
            <a:r>
              <a:rPr kumimoji="1" lang="zh-CN" altLang="en-US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al.</a:t>
            </a:r>
            <a:r>
              <a:rPr kumimoji="1" lang="zh-CN" altLang="en-US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2016]</a:t>
            </a:r>
            <a:endParaRPr kumimoji="1" lang="en-US" altLang="zh-CN" sz="2000" dirty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文本框 2"/>
          <p:cNvSpPr txBox="1"/>
          <p:nvPr/>
        </p:nvSpPr>
        <p:spPr bwMode="auto">
          <a:xfrm>
            <a:off x="-3490332" y="427091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endParaRPr kumimoji="1" lang="zh-CN" altLang="en-US" sz="2400" dirty="0" smtClean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3752013"/>
            <a:ext cx="5046262" cy="2879338"/>
          </a:xfrm>
          <a:prstGeom prst="rect">
            <a:avLst/>
          </a:prstGeom>
        </p:spPr>
      </p:pic>
      <p:pic>
        <p:nvPicPr>
          <p:cNvPr id="12290" name="Picture 2" descr="dilatationconv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829379"/>
            <a:ext cx="2891725" cy="278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dilate inpu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55138"/>
            <a:ext cx="5400600" cy="169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Dilated</a:t>
            </a:r>
            <a:r>
              <a:rPr kumimoji="1" lang="zh-CN" altLang="en-US" b="1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Convolution</a:t>
            </a:r>
            <a:endParaRPr lang="zh-CN" altLang="en-US" b="1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 contrast to recurrent neural networks (next class)</a:t>
            </a:r>
          </a:p>
          <a:p>
            <a:pPr lvl="1"/>
            <a:r>
              <a:rPr lang="en-US" altLang="zh-CN" b="1" dirty="0" smtClean="0"/>
              <a:t>+ </a:t>
            </a:r>
            <a:r>
              <a:rPr lang="en-US" altLang="zh-CN" dirty="0"/>
              <a:t>Fewer steps from each word to the </a:t>
            </a:r>
            <a:r>
              <a:rPr lang="en-US" altLang="zh-CN" dirty="0" smtClean="0"/>
              <a:t>final </a:t>
            </a:r>
            <a:r>
              <a:rPr lang="pt-BR" altLang="zh-CN" dirty="0" smtClean="0"/>
              <a:t>representation</a:t>
            </a:r>
            <a:r>
              <a:rPr lang="pt-BR" altLang="zh-CN" dirty="0"/>
              <a:t>: RNN O(N), Dilated CNN O(log N)</a:t>
            </a:r>
          </a:p>
          <a:p>
            <a:pPr lvl="1"/>
            <a:r>
              <a:rPr lang="en-US" altLang="zh-CN" b="1" dirty="0" smtClean="0"/>
              <a:t>+ </a:t>
            </a:r>
            <a:r>
              <a:rPr lang="en-US" altLang="zh-CN" dirty="0"/>
              <a:t>Easier to parallelize on </a:t>
            </a:r>
            <a:r>
              <a:rPr lang="en-US" altLang="zh-CN" dirty="0" smtClean="0"/>
              <a:t>GPU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b="1" dirty="0" smtClean="0"/>
              <a:t>- </a:t>
            </a:r>
            <a:r>
              <a:rPr lang="en-US" altLang="zh-CN" dirty="0"/>
              <a:t>Slightly less natural for </a:t>
            </a:r>
            <a:r>
              <a:rPr lang="en-US" altLang="zh-CN" dirty="0" smtClean="0"/>
              <a:t>arbitrary-length dependencies</a:t>
            </a:r>
            <a:endParaRPr lang="en-US" altLang="zh-CN" dirty="0"/>
          </a:p>
          <a:p>
            <a:pPr lvl="1"/>
            <a:r>
              <a:rPr lang="en-US" altLang="zh-CN" b="1" dirty="0" smtClean="0"/>
              <a:t>- </a:t>
            </a:r>
            <a:r>
              <a:rPr lang="en-US" altLang="zh-CN" dirty="0"/>
              <a:t>A bit slower on CPU?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6094743"/>
      </p:ext>
    </p:extLst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pc="-5" dirty="0">
                <a:latin typeface="Times New Roman" charset="0"/>
                <a:ea typeface="Times New Roman" charset="0"/>
                <a:cs typeface="Times New Roman" charset="0"/>
              </a:rPr>
              <a:t>Structured Convolution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622204" y="1191527"/>
            <a:ext cx="8414292" cy="151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lvl="1" indent="-342900">
              <a:spcBef>
                <a:spcPts val="1800"/>
              </a:spcBef>
              <a:buClr>
                <a:srgbClr val="FF0000"/>
              </a:buClr>
              <a:buFont typeface="Wingdings" charset="2"/>
              <a:buChar char="p"/>
            </a:pPr>
            <a:r>
              <a:rPr kumimoji="1" lang="en-US" altLang="zh-CN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Why</a:t>
            </a:r>
            <a:r>
              <a:rPr kumimoji="1" lang="zh-CN" altLang="en-US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Structured</a:t>
            </a:r>
            <a:r>
              <a:rPr kumimoji="1" lang="zh-CN" altLang="en-US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Convolution?</a:t>
            </a:r>
          </a:p>
          <a:p>
            <a:pPr marL="800100" lvl="2" indent="-342900">
              <a:spcBef>
                <a:spcPts val="1800"/>
              </a:spcBef>
              <a:buClr>
                <a:srgbClr val="FF0000"/>
              </a:buClr>
              <a:buFont typeface="Wingdings" charset="2"/>
              <a:buChar char="n"/>
            </a:pPr>
            <a:r>
              <a:rPr kumimoji="1" lang="zh-CN" altLang="en-US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Language has structure, would like it to localize features </a:t>
            </a:r>
            <a:endParaRPr kumimoji="1" lang="en-US" altLang="zh-CN" dirty="0" smtClean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2" indent="-342900">
              <a:spcBef>
                <a:spcPts val="1800"/>
              </a:spcBef>
              <a:buClr>
                <a:srgbClr val="FF0000"/>
              </a:buClr>
              <a:buFont typeface="Wingdings" charset="2"/>
              <a:buChar char="n"/>
            </a:pP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e.g. noun-verb pairs very informative, but not captured by normal </a:t>
            </a: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CNNs</a:t>
            </a:r>
          </a:p>
        </p:txBody>
      </p:sp>
      <p:sp>
        <p:nvSpPr>
          <p:cNvPr id="3" name="文本框 2"/>
          <p:cNvSpPr txBox="1"/>
          <p:nvPr/>
        </p:nvSpPr>
        <p:spPr bwMode="auto">
          <a:xfrm>
            <a:off x="-3490332" y="427091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endParaRPr kumimoji="1" lang="zh-CN" altLang="en-US" sz="2400" dirty="0" smtClean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文本框 6"/>
          <p:cNvSpPr txBox="1"/>
          <p:nvPr/>
        </p:nvSpPr>
        <p:spPr bwMode="auto">
          <a:xfrm>
            <a:off x="622204" y="2751415"/>
            <a:ext cx="8414292" cy="46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lvl="1" indent="-342900">
              <a:spcBef>
                <a:spcPts val="1800"/>
              </a:spcBef>
              <a:buClr>
                <a:srgbClr val="FF0000"/>
              </a:buClr>
              <a:buFont typeface="Wingdings" charset="2"/>
              <a:buChar char="p"/>
            </a:pPr>
            <a:r>
              <a:rPr kumimoji="1" lang="en-US" altLang="zh-CN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Example:</a:t>
            </a:r>
            <a:r>
              <a:rPr kumimoji="1" lang="zh-CN" altLang="en-US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Dependency</a:t>
            </a:r>
            <a:r>
              <a:rPr kumimoji="1" lang="zh-CN" altLang="en-US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Structure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577437"/>
            <a:ext cx="6588224" cy="164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1188" y="419942"/>
            <a:ext cx="7993062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kumimoji="1" lang="en-US" altLang="zh-CN" b="1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Tree-structured</a:t>
            </a:r>
            <a:r>
              <a:rPr kumimoji="1" lang="zh-CN" altLang="en-US" b="1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Convolution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Convolve over parents, grandparents, </a:t>
            </a:r>
            <a:r>
              <a:rPr lang="en-US" altLang="zh-CN" sz="2400" dirty="0" smtClean="0"/>
              <a:t>siblings</a:t>
            </a: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 bwMode="auto">
          <a:xfrm>
            <a:off x="-3490332" y="427091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endParaRPr kumimoji="1" lang="zh-CN" altLang="en-US" sz="2400" dirty="0" smtClean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61" y="2204864"/>
            <a:ext cx="8244408" cy="277855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660232" y="5949280"/>
            <a:ext cx="14863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Ma et al. 2015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500103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Graph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Convolution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622204" y="1191528"/>
            <a:ext cx="3517748" cy="4973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lvl="1" indent="-342900">
              <a:spcBef>
                <a:spcPts val="600"/>
              </a:spcBef>
              <a:buClr>
                <a:srgbClr val="FF0000"/>
              </a:buClr>
              <a:buFont typeface="Wingdings" charset="2"/>
              <a:buChar char="p"/>
            </a:pPr>
            <a:r>
              <a:rPr kumimoji="1" lang="en-US" altLang="zh-CN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Convolution 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is shaped by graph </a:t>
            </a:r>
            <a:r>
              <a:rPr kumimoji="1" lang="en-US" altLang="zh-CN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structure</a:t>
            </a:r>
            <a:endParaRPr kumimoji="1" lang="en-US" altLang="zh-CN" sz="2000" dirty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lvl="1" indent="-342900">
              <a:spcBef>
                <a:spcPts val="600"/>
              </a:spcBef>
              <a:buClr>
                <a:srgbClr val="FF0000"/>
              </a:buClr>
              <a:buFont typeface="Wingdings" charset="2"/>
              <a:buChar char="p"/>
            </a:pPr>
            <a:r>
              <a:rPr kumimoji="1" lang="en-US" altLang="zh-CN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For</a:t>
            </a:r>
            <a:r>
              <a:rPr kumimoji="1" lang="zh-CN" altLang="en-US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example,</a:t>
            </a:r>
            <a:r>
              <a:rPr kumimoji="1" lang="zh-CN" altLang="en-US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dependency</a:t>
            </a:r>
            <a:r>
              <a:rPr kumimoji="1" lang="zh-CN" altLang="en-US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tree</a:t>
            </a:r>
            <a:r>
              <a:rPr kumimoji="1" lang="zh-CN" altLang="en-US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is</a:t>
            </a:r>
            <a:r>
              <a:rPr kumimoji="1" lang="zh-CN" altLang="en-US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kumimoji="1" lang="zh-CN" altLang="en-US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graph</a:t>
            </a:r>
            <a:r>
              <a:rPr kumimoji="1" lang="zh-CN" altLang="en-US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with</a:t>
            </a:r>
          </a:p>
          <a:p>
            <a:pPr marL="800100" lvl="2" indent="-342900">
              <a:spcBef>
                <a:spcPts val="600"/>
              </a:spcBef>
              <a:buClr>
                <a:srgbClr val="FF0000"/>
              </a:buClr>
              <a:buFont typeface="Wingdings" charset="2"/>
              <a:buChar char="n"/>
            </a:pP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Self-loop</a:t>
            </a:r>
            <a:r>
              <a:rPr kumimoji="1" lang="zh-CN" altLang="en-US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connections</a:t>
            </a:r>
          </a:p>
          <a:p>
            <a:pPr marL="800100" lvl="2" indent="-342900">
              <a:spcBef>
                <a:spcPts val="600"/>
              </a:spcBef>
              <a:buClr>
                <a:srgbClr val="FF0000"/>
              </a:buClr>
              <a:buFont typeface="Wingdings" charset="2"/>
              <a:buChar char="n"/>
            </a:pP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Dependency</a:t>
            </a:r>
            <a:r>
              <a:rPr kumimoji="1" lang="zh-CN" altLang="en-US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connections</a:t>
            </a:r>
          </a:p>
          <a:p>
            <a:pPr marL="800100" lvl="2" indent="-342900">
              <a:spcBef>
                <a:spcPts val="600"/>
              </a:spcBef>
              <a:buClr>
                <a:srgbClr val="FF0000"/>
              </a:buClr>
              <a:buFont typeface="Wingdings" charset="2"/>
              <a:buChar char="n"/>
            </a:pP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Reverse</a:t>
            </a:r>
            <a:r>
              <a:rPr kumimoji="1" lang="zh-CN" altLang="en-US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connections</a:t>
            </a:r>
          </a:p>
          <a:p>
            <a:pPr marL="800100" lvl="2" indent="-342900">
              <a:spcBef>
                <a:spcPts val="600"/>
              </a:spcBef>
              <a:buClr>
                <a:srgbClr val="FF0000"/>
              </a:buClr>
              <a:buFont typeface="Wingdings" charset="2"/>
              <a:buChar char="p"/>
            </a:pPr>
            <a:endParaRPr kumimoji="1" lang="en-US" altLang="zh-CN" sz="2000" dirty="0" smtClean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lvl="1" indent="-342900">
              <a:spcBef>
                <a:spcPts val="600"/>
              </a:spcBef>
              <a:buClr>
                <a:srgbClr val="FF0000"/>
              </a:buClr>
              <a:buFont typeface="Wingdings" charset="2"/>
              <a:buChar char="p"/>
            </a:pPr>
            <a:endParaRPr kumimoji="1" lang="en-US" altLang="zh-CN" sz="2000" dirty="0" smtClean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文本框 2"/>
          <p:cNvSpPr txBox="1"/>
          <p:nvPr/>
        </p:nvSpPr>
        <p:spPr bwMode="auto">
          <a:xfrm>
            <a:off x="-3490332" y="427091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endParaRPr kumimoji="1" lang="zh-CN" altLang="en-US" sz="2400" dirty="0" smtClean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829" y="1223752"/>
            <a:ext cx="4956120" cy="551761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33281" y="5980638"/>
            <a:ext cx="250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/>
              <a:t>Marcheggiani</a:t>
            </a:r>
            <a:r>
              <a:rPr lang="en-US" altLang="zh-CN" sz="1400" dirty="0"/>
              <a:t> et al. </a:t>
            </a:r>
            <a:r>
              <a:rPr lang="en-US" altLang="zh-CN" sz="1400" dirty="0" smtClean="0"/>
              <a:t>2017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33079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Brief</a:t>
            </a:r>
            <a:r>
              <a:rPr lang="zh-CN" altLang="en-US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History</a:t>
            </a:r>
            <a:r>
              <a:rPr lang="zh-CN" altLang="en-US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CNN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623400" y="1340768"/>
            <a:ext cx="7981047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buClr>
                <a:srgbClr val="FF0000"/>
              </a:buClr>
              <a:buFont typeface="Wingdings" charset="2"/>
              <a:buChar char="p"/>
            </a:pPr>
            <a:r>
              <a:rPr lang="en-US" altLang="zh-CN" sz="2000" b="1" dirty="0" err="1" smtClean="0">
                <a:latin typeface="Times New Roman" charset="0"/>
                <a:ea typeface="Times New Roman" charset="0"/>
                <a:cs typeface="Times New Roman" charset="0"/>
              </a:rPr>
              <a:t>Neocognitron</a:t>
            </a:r>
            <a:r>
              <a:rPr lang="en-US" altLang="zh-CN" sz="2000" b="1" dirty="0" smtClean="0">
                <a:latin typeface="Times New Roman" charset="0"/>
                <a:ea typeface="Times New Roman" charset="0"/>
                <a:cs typeface="Times New Roman" charset="0"/>
              </a:rPr>
              <a:t>  [</a:t>
            </a:r>
            <a:r>
              <a:rPr lang="en-US" altLang="zh-CN" sz="2000" b="1" dirty="0" err="1" smtClean="0">
                <a:latin typeface="Times New Roman" charset="0"/>
                <a:ea typeface="Times New Roman" charset="0"/>
                <a:cs typeface="Times New Roman" charset="0"/>
              </a:rPr>
              <a:t>Kunihiko</a:t>
            </a:r>
            <a:r>
              <a:rPr lang="zh-CN" altLang="en-US" sz="20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 smtClean="0">
                <a:latin typeface="Times New Roman" charset="0"/>
                <a:ea typeface="Times New Roman" charset="0"/>
                <a:cs typeface="Times New Roman" charset="0"/>
              </a:rPr>
              <a:t>Fukushima,</a:t>
            </a:r>
            <a:r>
              <a:rPr lang="zh-CN" altLang="en-US" sz="20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 smtClean="0">
                <a:latin typeface="Times New Roman" charset="0"/>
                <a:ea typeface="Times New Roman" charset="0"/>
                <a:cs typeface="Times New Roman" charset="0"/>
              </a:rPr>
              <a:t>1980]</a:t>
            </a:r>
          </a:p>
          <a:p>
            <a:pPr marL="36000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将脑神经科学的结构在做了计算机模拟</a:t>
            </a:r>
          </a:p>
          <a:p>
            <a:pPr marL="36000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提出了现在</a:t>
            </a:r>
            <a:r>
              <a:rPr lang="en-US" altLang="zh-CN" dirty="0"/>
              <a:t>CNN</a:t>
            </a:r>
            <a:r>
              <a:rPr lang="zh-CN" altLang="en-US" dirty="0"/>
              <a:t>常用的</a:t>
            </a:r>
            <a:r>
              <a:rPr lang="en-US" altLang="zh-CN" dirty="0"/>
              <a:t>step-by-step</a:t>
            </a:r>
            <a:r>
              <a:rPr lang="zh-CN" altLang="en-US" dirty="0"/>
              <a:t>的</a:t>
            </a:r>
            <a:r>
              <a:rPr lang="en-US" altLang="zh-CN" dirty="0"/>
              <a:t>filter</a:t>
            </a:r>
          </a:p>
          <a:p>
            <a:pPr marL="36000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</a:t>
            </a:r>
            <a:r>
              <a:rPr lang="en-US" altLang="zh-CN" dirty="0" err="1"/>
              <a:t>ReLU</a:t>
            </a:r>
            <a:r>
              <a:rPr lang="zh-CN" altLang="en-US" dirty="0"/>
              <a:t>来给网络提供非线性</a:t>
            </a:r>
          </a:p>
          <a:p>
            <a:pPr marL="36000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采用平均池化来做</a:t>
            </a:r>
            <a:r>
              <a:rPr lang="en-US" altLang="zh-CN" dirty="0" err="1"/>
              <a:t>downsampling</a:t>
            </a:r>
            <a:endParaRPr lang="en-US" altLang="zh-CN" dirty="0"/>
          </a:p>
          <a:p>
            <a:pPr marL="36000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保证了网络的平移不变性</a:t>
            </a:r>
          </a:p>
          <a:p>
            <a:pPr marL="36000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实现了稀疏交互</a:t>
            </a:r>
          </a:p>
          <a:p>
            <a:pPr marL="800100" lvl="1" indent="-342900">
              <a:buClr>
                <a:srgbClr val="FF0000"/>
              </a:buClr>
              <a:buFont typeface="Wingdings" charset="2"/>
              <a:buChar char="p"/>
            </a:pPr>
            <a:endParaRPr lang="en-US" altLang="zh-CN" sz="2000" b="1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buClr>
                <a:srgbClr val="FF0000"/>
              </a:buClr>
              <a:buFont typeface="Wingdings" charset="2"/>
              <a:buChar char="n"/>
            </a:pPr>
            <a:endParaRPr kumimoji="1" lang="en-US" altLang="zh-CN" sz="2000" dirty="0" smtClean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buClr>
                <a:srgbClr val="FF0000"/>
              </a:buClr>
              <a:buFont typeface="Wingdings" charset="2"/>
              <a:buChar char="n"/>
            </a:pPr>
            <a:endParaRPr kumimoji="1" lang="en-US" altLang="zh-CN" sz="2000" dirty="0" smtClean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146" name="Picture 2" descr="http://lublog-1253263790.cossh.myqcloud.com/CNN_h7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951524"/>
            <a:ext cx="5040560" cy="225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lublog-1253263790.cossh.myqcloud.com/CNN_h7_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90" t="31154"/>
          <a:stretch/>
        </p:blipFill>
        <p:spPr bwMode="auto">
          <a:xfrm>
            <a:off x="5868143" y="1556792"/>
            <a:ext cx="3072883" cy="210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9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Assignment </a:t>
            </a:r>
            <a:r>
              <a:rPr lang="en-US" altLang="zh-CN" dirty="0" smtClean="0"/>
              <a:t>1: CNN for Text </a:t>
            </a:r>
            <a:r>
              <a:rPr lang="en-US" altLang="zh-CN" dirty="0" err="1" smtClean="0"/>
              <a:t>Classif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6" name="object 8"/>
          <p:cNvSpPr/>
          <p:nvPr/>
        </p:nvSpPr>
        <p:spPr>
          <a:xfrm>
            <a:off x="467544" y="2060848"/>
            <a:ext cx="8352928" cy="3488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矩形 6"/>
          <p:cNvSpPr/>
          <p:nvPr/>
        </p:nvSpPr>
        <p:spPr>
          <a:xfrm>
            <a:off x="7026490" y="5877272"/>
            <a:ext cx="1173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20"/>
              </a:spcBef>
            </a:pPr>
            <a:r>
              <a:rPr lang="en-US" altLang="zh-CN" spc="10" dirty="0" smtClean="0">
                <a:latin typeface="Arial"/>
                <a:cs typeface="Arial"/>
              </a:rPr>
              <a:t>Kim</a:t>
            </a:r>
            <a:r>
              <a:rPr lang="en-US" altLang="zh-CN" spc="5" dirty="0" smtClean="0">
                <a:latin typeface="Arial"/>
                <a:cs typeface="Arial"/>
              </a:rPr>
              <a:t> </a:t>
            </a:r>
            <a:r>
              <a:rPr lang="en-US" altLang="zh-CN" spc="10" dirty="0" smtClean="0">
                <a:latin typeface="Arial"/>
                <a:cs typeface="Arial"/>
              </a:rPr>
              <a:t>2014</a:t>
            </a:r>
            <a:endParaRPr lang="en-US" altLang="zh-CN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112006"/>
      </p:ext>
    </p:extLst>
  </p:cSld>
  <p:clrMapOvr>
    <a:masterClrMapping/>
  </p:clrMapOvr>
  <p:transition spd="slow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Any Questions?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17461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Brief</a:t>
            </a:r>
            <a:r>
              <a:rPr lang="zh-CN" altLang="en-US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History</a:t>
            </a:r>
            <a:r>
              <a:rPr lang="zh-CN" altLang="en-US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CNN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b="1" dirty="0"/>
              <a:t>BP for CNN </a:t>
            </a:r>
            <a:r>
              <a:rPr lang="en-US" altLang="zh-CN" sz="2400" b="1" dirty="0" smtClean="0"/>
              <a:t>1990 [</a:t>
            </a:r>
            <a:r>
              <a:rPr lang="en-US" altLang="zh-CN" sz="2400" b="1" dirty="0" err="1" smtClean="0"/>
              <a:t>LeCun</a:t>
            </a:r>
            <a:r>
              <a:rPr lang="en-US" altLang="zh-CN" sz="2400" b="1" dirty="0"/>
              <a:t> et al. </a:t>
            </a:r>
            <a:r>
              <a:rPr lang="en-US" altLang="zh-CN" sz="2400" b="1" dirty="0" smtClean="0"/>
              <a:t>]</a:t>
            </a:r>
            <a:endParaRPr lang="en-US" altLang="zh-CN" sz="2400" b="1" dirty="0"/>
          </a:p>
          <a:p>
            <a:pPr lvl="1"/>
            <a:r>
              <a:rPr lang="zh-CN" altLang="en-US" sz="2000" dirty="0"/>
              <a:t>提出了权值共享，这个操作减少了自由变量的数量，也就减少了过拟合的风险，提高了泛化能力。参数的减少同时也加速了训练过程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lvl="1"/>
            <a:endParaRPr lang="zh-CN" altLang="en-US" sz="2000" dirty="0"/>
          </a:p>
          <a:p>
            <a:r>
              <a:rPr lang="en-US" altLang="zh-CN" sz="2400" b="1" dirty="0" err="1" smtClean="0"/>
              <a:t>Cresceptron</a:t>
            </a:r>
            <a:r>
              <a:rPr lang="en-US" altLang="zh-CN" sz="2400" b="1" dirty="0" smtClean="0"/>
              <a:t> 1992 </a:t>
            </a:r>
            <a:r>
              <a:rPr lang="en-US" altLang="zh-CN" sz="2400" b="1" dirty="0"/>
              <a:t>[</a:t>
            </a:r>
            <a:r>
              <a:rPr lang="en-US" altLang="zh-CN" sz="2400" b="1" dirty="0" err="1"/>
              <a:t>Weng</a:t>
            </a:r>
            <a:r>
              <a:rPr lang="en-US" altLang="zh-CN" sz="2400" b="1" dirty="0"/>
              <a:t> et al. ]</a:t>
            </a:r>
          </a:p>
          <a:p>
            <a:pPr lvl="1"/>
            <a:r>
              <a:rPr lang="en-US" altLang="zh-CN" sz="2000" dirty="0"/>
              <a:t>Data </a:t>
            </a:r>
            <a:r>
              <a:rPr lang="en-US" altLang="zh-CN" sz="2000" dirty="0" smtClean="0"/>
              <a:t>Augmentation</a:t>
            </a:r>
          </a:p>
          <a:p>
            <a:pPr lvl="1"/>
            <a:r>
              <a:rPr lang="zh-CN" altLang="en-US" sz="2000" dirty="0"/>
              <a:t>最大池</a:t>
            </a:r>
            <a:r>
              <a:rPr lang="zh-CN" altLang="en-US" sz="2000" dirty="0" smtClean="0"/>
              <a:t>化</a:t>
            </a:r>
            <a:endParaRPr lang="en-US" altLang="zh-CN" sz="2000" dirty="0"/>
          </a:p>
          <a:p>
            <a:endParaRPr lang="zh-CN" altLang="en-US" sz="2400" dirty="0"/>
          </a:p>
        </p:txBody>
      </p:sp>
      <p:pic>
        <p:nvPicPr>
          <p:cNvPr id="7170" name="Picture 2" descr="http://lublog-1253263790.cossh.myqcloud.com/CNN_h1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973078"/>
            <a:ext cx="3970171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9904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Brief</a:t>
            </a:r>
            <a:r>
              <a:rPr lang="zh-CN" altLang="en-US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History</a:t>
            </a:r>
            <a:r>
              <a:rPr lang="zh-CN" altLang="en-US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CNN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文本框 4"/>
          <p:cNvSpPr txBox="1"/>
          <p:nvPr/>
        </p:nvSpPr>
        <p:spPr bwMode="auto">
          <a:xfrm>
            <a:off x="623400" y="1340768"/>
            <a:ext cx="7332975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buClr>
                <a:srgbClr val="FF0000"/>
              </a:buClr>
              <a:buFont typeface="Wingdings" charset="2"/>
              <a:buChar char="p"/>
            </a:pP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Gradient-based learning applied to document </a:t>
            </a:r>
            <a:r>
              <a:rPr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recognition</a:t>
            </a:r>
            <a:r>
              <a:rPr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  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altLang="zh-CN" sz="2000" b="1" dirty="0" err="1">
                <a:latin typeface="Times New Roman" charset="0"/>
                <a:ea typeface="Times New Roman" charset="0"/>
                <a:cs typeface="Times New Roman" charset="0"/>
              </a:rPr>
              <a:t>LeCun</a:t>
            </a:r>
            <a:r>
              <a:rPr lang="en-US" altLang="zh-CN" sz="2000" b="1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altLang="zh-CN" sz="2000" b="1" dirty="0" err="1">
                <a:latin typeface="Times New Roman" charset="0"/>
                <a:ea typeface="Times New Roman" charset="0"/>
                <a:cs typeface="Times New Roman" charset="0"/>
              </a:rPr>
              <a:t>Bottou</a:t>
            </a:r>
            <a:r>
              <a:rPr lang="en-US" altLang="zh-CN" sz="2000" b="1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altLang="zh-CN" sz="2000" b="1" dirty="0" err="1">
                <a:latin typeface="Times New Roman" charset="0"/>
                <a:ea typeface="Times New Roman" charset="0"/>
                <a:cs typeface="Times New Roman" charset="0"/>
              </a:rPr>
              <a:t>Bengio</a:t>
            </a:r>
            <a:r>
              <a:rPr lang="en-US" altLang="zh-CN" sz="2000" b="1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altLang="zh-CN" sz="2000" b="1" dirty="0" err="1">
                <a:latin typeface="Times New Roman" charset="0"/>
                <a:ea typeface="Times New Roman" charset="0"/>
                <a:cs typeface="Times New Roman" charset="0"/>
              </a:rPr>
              <a:t>Haffner</a:t>
            </a:r>
            <a:r>
              <a:rPr lang="en-US" altLang="zh-CN" sz="2000" b="1" dirty="0">
                <a:latin typeface="Times New Roman" charset="0"/>
                <a:ea typeface="Times New Roman" charset="0"/>
                <a:cs typeface="Times New Roman" charset="0"/>
              </a:rPr>
              <a:t> 1998]</a:t>
            </a:r>
            <a:endParaRPr lang="en-US" altLang="zh-CN" sz="2000" b="1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buClr>
                <a:srgbClr val="FF0000"/>
              </a:buClr>
              <a:buFont typeface="Wingdings" charset="2"/>
              <a:buChar char="n"/>
            </a:pPr>
            <a:endParaRPr kumimoji="1" lang="en-US" altLang="zh-CN" sz="2000" dirty="0" smtClean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buClr>
                <a:srgbClr val="FF0000"/>
              </a:buClr>
              <a:buFont typeface="Wingdings" charset="2"/>
              <a:buChar char="n"/>
            </a:pPr>
            <a:endParaRPr kumimoji="1" lang="en-US" altLang="zh-CN" sz="2000" dirty="0" smtClean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13" y="2348880"/>
            <a:ext cx="8102600" cy="28702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411760" y="5373216"/>
            <a:ext cx="2783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使用了</a:t>
            </a:r>
            <a:r>
              <a:rPr lang="en-US" altLang="zh-CN" dirty="0" err="1"/>
              <a:t>tanh</a:t>
            </a:r>
            <a:r>
              <a:rPr lang="zh-CN" altLang="en-US" dirty="0"/>
              <a:t>作为激活函数</a:t>
            </a:r>
          </a:p>
        </p:txBody>
      </p:sp>
    </p:spTree>
    <p:extLst>
      <p:ext uri="{BB962C8B-B14F-4D97-AF65-F5344CB8AC3E}">
        <p14:creationId xmlns:p14="http://schemas.microsoft.com/office/powerpoint/2010/main" val="25530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NSFC建设方案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研制报告Ver1.12">
      <a:majorFont>
        <a:latin typeface="Verdana"/>
        <a:ea typeface="黑体"/>
        <a:cs typeface=""/>
      </a:majorFont>
      <a:minorFont>
        <a:latin typeface="Verdana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342900" marR="0" indent="-342900" algn="ctr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黑体" pitchFamily="49" charset="-122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342900" marR="0" indent="-342900" algn="ctr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黑体" pitchFamily="49" charset="-122"/>
            <a:ea typeface="黑体" pitchFamily="49" charset="-122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normAutofit fontScale="85000" lnSpcReduction="10000"/>
      </a:bodyPr>
      <a:lstStyle>
        <a:defPPr>
          <a:defRPr sz="2400" dirty="0" smtClean="0">
            <a:solidFill>
              <a:sysClr val="windowText" lastClr="000000"/>
            </a:solidFill>
            <a:latin typeface="Times New Roman" pitchFamily="18" charset="0"/>
            <a:cs typeface="Times New Roman" pitchFamily="18" charset="0"/>
          </a:defRPr>
        </a:defPPr>
      </a:lstStyle>
    </a:txDef>
  </a:objectDefaults>
  <a:extraClrSchemeLst>
    <a:extraClrScheme>
      <a:clrScheme name="研制报告Ver1.12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研制报告Ver1.12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NSFC建设方案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研制报告Ver1.12">
      <a:majorFont>
        <a:latin typeface="Verdana"/>
        <a:ea typeface="黑体"/>
        <a:cs typeface=""/>
      </a:majorFont>
      <a:minorFont>
        <a:latin typeface="Verdana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342900" marR="0" indent="-342900" algn="ctr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黑体" pitchFamily="49" charset="-122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342900" marR="0" indent="-342900" algn="ctr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黑体" pitchFamily="49" charset="-122"/>
            <a:ea typeface="黑体" pitchFamily="49" charset="-122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normAutofit fontScale="85000" lnSpcReduction="10000"/>
      </a:bodyPr>
      <a:lstStyle>
        <a:defPPr>
          <a:defRPr sz="2400" dirty="0" smtClean="0">
            <a:solidFill>
              <a:sysClr val="windowText" lastClr="000000"/>
            </a:solidFill>
            <a:latin typeface="Times New Roman" pitchFamily="18" charset="0"/>
            <a:cs typeface="Times New Roman" pitchFamily="18" charset="0"/>
          </a:defRPr>
        </a:defPPr>
      </a:lstStyle>
    </a:txDef>
  </a:objectDefaults>
  <a:extraClrSchemeLst>
    <a:extraClrScheme>
      <a:clrScheme name="研制报告Ver1.12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研制报告Ver1.12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42461</TotalTime>
  <Words>2825</Words>
  <Application>Microsoft Office PowerPoint</Application>
  <PresentationFormat>全屏显示(4:3)</PresentationFormat>
  <Paragraphs>1196</Paragraphs>
  <Slides>71</Slides>
  <Notes>29</Notes>
  <HiddenSlides>0</HiddenSlides>
  <MMClips>1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74" baseType="lpstr">
      <vt:lpstr>1_NSFC建设方案主题</vt:lpstr>
      <vt:lpstr>2_NSFC建设方案主题</vt:lpstr>
      <vt:lpstr>方程式</vt:lpstr>
      <vt:lpstr>Convolutional Neural Networks</vt:lpstr>
      <vt:lpstr>Variants of Neural Networks</vt:lpstr>
      <vt:lpstr>A Brief History of CNN</vt:lpstr>
      <vt:lpstr>A Brief History of CNN</vt:lpstr>
      <vt:lpstr>A Brief History of CNN</vt:lpstr>
      <vt:lpstr>A Brief History of CNN</vt:lpstr>
      <vt:lpstr>A Brief History of CNN</vt:lpstr>
      <vt:lpstr>A Brief History of CNN</vt:lpstr>
      <vt:lpstr>A Brief History of CNN</vt:lpstr>
      <vt:lpstr>A Brief History of CNN</vt:lpstr>
      <vt:lpstr>Today: CNN are everywhere!</vt:lpstr>
      <vt:lpstr>Today: CNN are everywhere!</vt:lpstr>
      <vt:lpstr>Today: CNN are everywhere!</vt:lpstr>
      <vt:lpstr>Today: CNN are everywhere!</vt:lpstr>
      <vt:lpstr>Why CNN for Image?</vt:lpstr>
      <vt:lpstr>Why CNN for Image</vt:lpstr>
      <vt:lpstr>Why CNN for Image</vt:lpstr>
      <vt:lpstr>Why CNN for Image</vt:lpstr>
      <vt:lpstr>The whole CNN</vt:lpstr>
      <vt:lpstr>The whole CNN</vt:lpstr>
      <vt:lpstr>The whole CNN</vt:lpstr>
      <vt:lpstr>CNN – Convolution</vt:lpstr>
      <vt:lpstr>CNN – Convolution</vt:lpstr>
      <vt:lpstr>CNN – Convolution</vt:lpstr>
      <vt:lpstr>CNN – Convolution</vt:lpstr>
      <vt:lpstr>CNN – Convolution</vt:lpstr>
      <vt:lpstr>CNN – Zero Padding</vt:lpstr>
      <vt:lpstr>CNN – Colorful image</vt:lpstr>
      <vt:lpstr>Convolution v.s. Fully Connected</vt:lpstr>
      <vt:lpstr>PowerPoint 演示文稿</vt:lpstr>
      <vt:lpstr>PowerPoint 演示文稿</vt:lpstr>
      <vt:lpstr>The whole CNN</vt:lpstr>
      <vt:lpstr>CNN – Max Pooling</vt:lpstr>
      <vt:lpstr>CNN – Max Pooling</vt:lpstr>
      <vt:lpstr>The whole CNN</vt:lpstr>
      <vt:lpstr>The whole CNN</vt:lpstr>
      <vt:lpstr>Flatten</vt:lpstr>
      <vt:lpstr>More Application: Playing Go</vt:lpstr>
      <vt:lpstr>Why CNN for playing Go?</vt:lpstr>
      <vt:lpstr>CNN Variants</vt:lpstr>
      <vt:lpstr>CNN Variants: VGGNet</vt:lpstr>
      <vt:lpstr>CNN Variants: GoogLeNet (Inception) </vt:lpstr>
      <vt:lpstr>CNN Variants: GoogLeNet (Inception) </vt:lpstr>
      <vt:lpstr>CNN Variants: ResNet </vt:lpstr>
      <vt:lpstr>CNN Variants: ResNet </vt:lpstr>
      <vt:lpstr>CNN Variants: ResNet </vt:lpstr>
      <vt:lpstr>CNN Variants: ResNet </vt:lpstr>
      <vt:lpstr>CNN Variants: ResNet </vt:lpstr>
      <vt:lpstr>CNN Variants: DenseNet </vt:lpstr>
      <vt:lpstr>1D Convolution</vt:lpstr>
      <vt:lpstr>2D Convolution</vt:lpstr>
      <vt:lpstr>2D Convolution with 3D input</vt:lpstr>
      <vt:lpstr>3D Convolution</vt:lpstr>
      <vt:lpstr>Graph Convolution</vt:lpstr>
      <vt:lpstr>Spherical Convolution </vt:lpstr>
      <vt:lpstr>DeConv (转置卷积)</vt:lpstr>
      <vt:lpstr>CNN for NLP</vt:lpstr>
      <vt:lpstr>Sentence Classification</vt:lpstr>
      <vt:lpstr>Bag of n-grams</vt:lpstr>
      <vt:lpstr>Why Bag of n-grams?</vt:lpstr>
      <vt:lpstr>CNN for NLP (Striding)</vt:lpstr>
      <vt:lpstr>CNN for NLP (Pooling)</vt:lpstr>
      <vt:lpstr>CNN for NLP</vt:lpstr>
      <vt:lpstr>Stacked Convolution</vt:lpstr>
      <vt:lpstr>Dilated Convolution</vt:lpstr>
      <vt:lpstr>Dilated Convolution</vt:lpstr>
      <vt:lpstr>Structured Convolution</vt:lpstr>
      <vt:lpstr>Tree-structured Convolution</vt:lpstr>
      <vt:lpstr>Graph Convolution</vt:lpstr>
      <vt:lpstr>Assignment 1: CNN for Text Classif.</vt:lpstr>
      <vt:lpstr>Any 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NSFC专业知识库建设与建议方案</dc:title>
  <dc:creator>Zero</dc:creator>
  <cp:lastModifiedBy>dell</cp:lastModifiedBy>
  <cp:revision>2815</cp:revision>
  <dcterms:created xsi:type="dcterms:W3CDTF">2014-01-04T05:23:12Z</dcterms:created>
  <dcterms:modified xsi:type="dcterms:W3CDTF">2019-06-30T04:59:36Z</dcterms:modified>
</cp:coreProperties>
</file>